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sldIdLst>
    <p:sldId id="316" r:id="rId2"/>
    <p:sldId id="256" r:id="rId3"/>
    <p:sldId id="267" r:id="rId4"/>
    <p:sldId id="257" r:id="rId5"/>
    <p:sldId id="317" r:id="rId6"/>
    <p:sldId id="260" r:id="rId7"/>
    <p:sldId id="261" r:id="rId8"/>
    <p:sldId id="262" r:id="rId9"/>
    <p:sldId id="318" r:id="rId10"/>
    <p:sldId id="263" r:id="rId11"/>
    <p:sldId id="319" r:id="rId12"/>
    <p:sldId id="321" r:id="rId13"/>
    <p:sldId id="332" r:id="rId14"/>
    <p:sldId id="264" r:id="rId15"/>
    <p:sldId id="265" r:id="rId16"/>
    <p:sldId id="320" r:id="rId17"/>
    <p:sldId id="266" r:id="rId18"/>
    <p:sldId id="269" r:id="rId19"/>
    <p:sldId id="270" r:id="rId20"/>
    <p:sldId id="279" r:id="rId21"/>
    <p:sldId id="272" r:id="rId22"/>
    <p:sldId id="271" r:id="rId23"/>
    <p:sldId id="259" r:id="rId24"/>
    <p:sldId id="328" r:id="rId25"/>
    <p:sldId id="273" r:id="rId26"/>
    <p:sldId id="274" r:id="rId27"/>
    <p:sldId id="329" r:id="rId28"/>
    <p:sldId id="322" r:id="rId29"/>
    <p:sldId id="275" r:id="rId30"/>
    <p:sldId id="333" r:id="rId31"/>
    <p:sldId id="310" r:id="rId32"/>
    <p:sldId id="276" r:id="rId33"/>
    <p:sldId id="331" r:id="rId34"/>
    <p:sldId id="277" r:id="rId35"/>
    <p:sldId id="334" r:id="rId36"/>
    <p:sldId id="280" r:id="rId37"/>
    <p:sldId id="281" r:id="rId38"/>
    <p:sldId id="282" r:id="rId39"/>
    <p:sldId id="335" r:id="rId40"/>
    <p:sldId id="336" r:id="rId41"/>
    <p:sldId id="337" r:id="rId42"/>
    <p:sldId id="338" r:id="rId43"/>
    <p:sldId id="339" r:id="rId44"/>
    <p:sldId id="323" r:id="rId45"/>
    <p:sldId id="288" r:id="rId46"/>
    <p:sldId id="293" r:id="rId47"/>
    <p:sldId id="289" r:id="rId48"/>
    <p:sldId id="312" r:id="rId49"/>
    <p:sldId id="313" r:id="rId50"/>
    <p:sldId id="314" r:id="rId51"/>
    <p:sldId id="326" r:id="rId52"/>
    <p:sldId id="315" r:id="rId53"/>
    <p:sldId id="327" r:id="rId54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0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1" lang="en-US"/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  <a:ea typeface="ＭＳ Ｐゴシック" charset="0"/>
            </a:endParaRPr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u-HU" noProof="0" smtClean="0"/>
              <a:t>Mintacím szerkesztése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hu-HU" noProof="0" smtClean="0"/>
              <a:t>Alcím mintájának szerkesztése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/>
            </a:lvl1pPr>
          </a:lstStyle>
          <a:p>
            <a:fld id="{791BEDA3-1CBC-4F1B-A78A-3DDBCF33FFAB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10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10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799D39-6F82-47D1-96F4-9A454FC526C5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10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10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F9069B-5E14-40F5-B4D1-7045063B35CC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10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10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BD2BA2-31CA-458B-BBD9-DE492D99AE43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10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10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2DD721-9C0A-463C-BE34-800BCCECCC7C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10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10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06BE02-745A-455D-ACB4-EEDD61CAC0F9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10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10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E060EF-7ADA-4E15-A28A-DDCED0638021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10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10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13BEF-3DBB-4712-913E-8FC25520A54B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10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10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E02573-E622-45B7-A6FE-CFD409034187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10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10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4300A4-1158-42B7-8A9C-B0D745DB2F17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10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10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3EB305-213A-45C8-92F7-D0CB5453BD95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10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10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2A87E4-11F0-4304-AC9B-CD94CBE24B94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906D58"/>
        </a:solidFill>
        <a:effectLst>
          <a:outerShdw blurRad="63500" dist="107763" dir="2700000" algn="ctr" rotWithShape="0">
            <a:srgbClr val="000000">
              <a:alpha val="74998"/>
            </a:srgbClr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1027" name="Line 1027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pic>
        <p:nvPicPr>
          <p:cNvPr id="1028" name="Picture 1028" descr="minispir"/>
          <p:cNvPicPr>
            <a:picLocks noChangeAspect="1" noChangeArrowheads="1"/>
          </p:cNvPicPr>
          <p:nvPr/>
        </p:nvPicPr>
        <p:blipFill>
          <a:blip r:embed="rId14"/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29" descr="minispir"/>
          <p:cNvPicPr>
            <a:picLocks noChangeAspect="1" noChangeArrowheads="1"/>
          </p:cNvPicPr>
          <p:nvPr/>
        </p:nvPicPr>
        <p:blipFill>
          <a:blip r:embed="rId14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1030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3079" name="Rectangle 103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80" name="Rectangle 10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81" name="Rectangle 103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82" name="Rectangle 10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02829C1-23F1-4F7B-BF56-B9D6C88F9214}" type="slidenum">
              <a:rPr lang="hu-HU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anatomia.uw.hu/ora-047/ora-047-l.JPG" TargetMode="Externa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anatomia.uw.hu/ora-050/ora-050-c.jpg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>
          <a:outerShdw blurRad="63500" dist="107763" dir="2700000" algn="ctr" rotWithShape="0">
            <a:srgbClr val="000000">
              <a:alpha val="74998"/>
            </a:srgbClr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404813"/>
            <a:ext cx="7620000" cy="1143000"/>
          </a:xfrm>
        </p:spPr>
        <p:txBody>
          <a:bodyPr/>
          <a:lstStyle/>
          <a:p>
            <a:pPr eaLnBrk="1" hangingPunct="1"/>
            <a:r>
              <a:rPr lang="hu-HU" dirty="0" smtClean="0"/>
              <a:t>A </a:t>
            </a:r>
            <a:r>
              <a:rPr lang="hu-HU" sz="4800" dirty="0" smtClean="0"/>
              <a:t>légzés szervrendszere</a:t>
            </a:r>
            <a:endParaRPr lang="hu-HU" dirty="0" smtClean="0"/>
          </a:p>
        </p:txBody>
      </p:sp>
      <p:pic>
        <p:nvPicPr>
          <p:cNvPr id="14339" name="Picture 4" descr="Lun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1916113"/>
            <a:ext cx="5513388" cy="413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620000" cy="1143000"/>
          </a:xfrm>
        </p:spPr>
        <p:txBody>
          <a:bodyPr/>
          <a:lstStyle/>
          <a:p>
            <a:pPr eaLnBrk="1" hangingPunct="1"/>
            <a:r>
              <a:rPr lang="hu-HU" smtClean="0"/>
              <a:t>A légzőrendszer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676400"/>
            <a:ext cx="7620000" cy="4114800"/>
          </a:xfrm>
        </p:spPr>
        <p:txBody>
          <a:bodyPr/>
          <a:lstStyle/>
          <a:p>
            <a:pPr eaLnBrk="1" hangingPunct="1"/>
            <a:r>
              <a:rPr lang="hu-HU" b="1" dirty="0" smtClean="0"/>
              <a:t>Feladata:</a:t>
            </a:r>
          </a:p>
          <a:p>
            <a:pPr eaLnBrk="1" hangingPunct="1">
              <a:buFontTx/>
              <a:buChar char="-"/>
            </a:pPr>
            <a:r>
              <a:rPr lang="hu-HU" dirty="0" smtClean="0"/>
              <a:t>a szervezet gázcseréjének a biztosítása,    azaz az O</a:t>
            </a:r>
            <a:r>
              <a:rPr lang="hu-HU" baseline="-25000" dirty="0" smtClean="0"/>
              <a:t>2</a:t>
            </a:r>
            <a:r>
              <a:rPr lang="hu-HU" dirty="0" smtClean="0"/>
              <a:t> felvétele és a CO</a:t>
            </a:r>
            <a:r>
              <a:rPr lang="hu-HU" baseline="-25000" dirty="0" smtClean="0"/>
              <a:t>2</a:t>
            </a:r>
            <a:r>
              <a:rPr lang="hu-HU" dirty="0" smtClean="0"/>
              <a:t> leadása. </a:t>
            </a:r>
          </a:p>
          <a:p>
            <a:pPr eaLnBrk="1" hangingPunct="1">
              <a:buFontTx/>
              <a:buChar char="-"/>
            </a:pPr>
            <a:endParaRPr lang="hu-HU" dirty="0" smtClean="0"/>
          </a:p>
          <a:p>
            <a:pPr eaLnBrk="1" hangingPunct="1">
              <a:buFontTx/>
              <a:buChar char="-"/>
            </a:pPr>
            <a:r>
              <a:rPr lang="hu-HU" dirty="0" smtClean="0"/>
              <a:t>Az O</a:t>
            </a:r>
            <a:r>
              <a:rPr lang="hu-HU" baseline="-25000" dirty="0" smtClean="0"/>
              <a:t>2</a:t>
            </a:r>
            <a:r>
              <a:rPr lang="hu-HU" dirty="0" smtClean="0"/>
              <a:t> a légzés szervrendszerén keresztül jut be a szervezetbe.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 légzőrendszer</a:t>
            </a:r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557338"/>
            <a:ext cx="4368800" cy="4814887"/>
          </a:xfrm>
        </p:spPr>
      </p:pic>
      <p:sp>
        <p:nvSpPr>
          <p:cNvPr id="143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410200" y="1828800"/>
            <a:ext cx="3733800" cy="4114800"/>
          </a:xfrm>
        </p:spPr>
        <p:txBody>
          <a:bodyPr/>
          <a:lstStyle/>
          <a:p>
            <a:pPr eaLnBrk="1" hangingPunct="1">
              <a:buFontTx/>
              <a:buChar char="-"/>
            </a:pPr>
            <a:r>
              <a:rPr lang="hu-HU" sz="2800" b="1" smtClean="0"/>
              <a:t>Részei:</a:t>
            </a:r>
          </a:p>
          <a:p>
            <a:pPr eaLnBrk="1" hangingPunct="1">
              <a:buFontTx/>
              <a:buChar char="-"/>
            </a:pPr>
            <a:r>
              <a:rPr lang="hu-HU" sz="2800" smtClean="0"/>
              <a:t>orr</a:t>
            </a:r>
          </a:p>
          <a:p>
            <a:pPr eaLnBrk="1" hangingPunct="1">
              <a:buFontTx/>
              <a:buChar char="-"/>
            </a:pPr>
            <a:r>
              <a:rPr lang="hu-HU" sz="2800" smtClean="0"/>
              <a:t>garat</a:t>
            </a:r>
          </a:p>
          <a:p>
            <a:pPr eaLnBrk="1" hangingPunct="1">
              <a:buFontTx/>
              <a:buChar char="-"/>
            </a:pPr>
            <a:r>
              <a:rPr lang="hu-HU" sz="2800" smtClean="0"/>
              <a:t>gége</a:t>
            </a:r>
          </a:p>
          <a:p>
            <a:pPr eaLnBrk="1" hangingPunct="1">
              <a:buFontTx/>
              <a:buChar char="-"/>
            </a:pPr>
            <a:r>
              <a:rPr lang="hu-HU" sz="2800" smtClean="0"/>
              <a:t>légcső</a:t>
            </a:r>
          </a:p>
          <a:p>
            <a:pPr eaLnBrk="1" hangingPunct="1">
              <a:buFontTx/>
              <a:buChar char="-"/>
            </a:pPr>
            <a:r>
              <a:rPr lang="hu-HU" sz="2800" smtClean="0"/>
              <a:t>tüdő</a:t>
            </a:r>
          </a:p>
          <a:p>
            <a:pPr eaLnBrk="1" hangingPunct="1"/>
            <a:endParaRPr lang="hu-HU" sz="28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b="1" dirty="0" smtClean="0">
                <a:ea typeface="+mj-ea"/>
                <a:cs typeface="+mj-cs"/>
              </a:rPr>
              <a:t>Az orr</a:t>
            </a: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752600"/>
            <a:ext cx="3036888" cy="4114800"/>
          </a:xfrm>
        </p:spPr>
      </p:pic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4556125" y="1571611"/>
            <a:ext cx="4373593" cy="5570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hu-HU" b="1" dirty="0"/>
              <a:t>Két rész:</a:t>
            </a:r>
          </a:p>
          <a:p>
            <a:pPr marL="457200" indent="-457200"/>
            <a:r>
              <a:rPr lang="hu-HU" sz="2000" dirty="0" smtClean="0"/>
              <a:t>1. Külső orr: csont + porc =</a:t>
            </a:r>
          </a:p>
          <a:p>
            <a:pPr marL="457200" indent="-457200"/>
            <a:r>
              <a:rPr lang="hu-HU" sz="2000" dirty="0" smtClean="0"/>
              <a:t>                                  két orrnyílás</a:t>
            </a:r>
            <a:endParaRPr lang="hu-HU" sz="2000" dirty="0"/>
          </a:p>
          <a:p>
            <a:r>
              <a:rPr lang="hu-HU" sz="2000" dirty="0" smtClean="0"/>
              <a:t>2. Orrüreg: </a:t>
            </a:r>
          </a:p>
          <a:p>
            <a:r>
              <a:rPr lang="hu-HU" sz="2000" dirty="0" smtClean="0"/>
              <a:t>nyálkahártyával bélelt üregrendszer, középen orrsövény két részre osztja, oldalfalán 3 </a:t>
            </a:r>
            <a:r>
              <a:rPr lang="hu-HU" sz="2000" dirty="0"/>
              <a:t>orrkagyló (</a:t>
            </a:r>
            <a:r>
              <a:rPr lang="hu-HU" sz="2000" dirty="0" smtClean="0"/>
              <a:t>felső,alsó</a:t>
            </a:r>
            <a:r>
              <a:rPr lang="hu-HU" sz="2000" dirty="0"/>
              <a:t>, középső) melyek alatt </a:t>
            </a:r>
            <a:r>
              <a:rPr lang="hu-HU" sz="2000" dirty="0" smtClean="0"/>
              <a:t>futnak az orrjáratok,</a:t>
            </a:r>
            <a:endParaRPr lang="hu-HU" sz="2000" dirty="0"/>
          </a:p>
          <a:p>
            <a:r>
              <a:rPr lang="hu-HU" sz="2000" dirty="0"/>
              <a:t>a</a:t>
            </a:r>
            <a:r>
              <a:rPr lang="hu-HU" sz="2000" dirty="0" smtClean="0"/>
              <a:t>z </a:t>
            </a:r>
            <a:r>
              <a:rPr lang="hu-HU" sz="2000" dirty="0"/>
              <a:t>orrjáratokba nyílnak az </a:t>
            </a:r>
          </a:p>
          <a:p>
            <a:r>
              <a:rPr lang="hu-HU" sz="2000" dirty="0"/>
              <a:t>orrmelléküregek </a:t>
            </a:r>
            <a:r>
              <a:rPr lang="hu-HU" sz="2000" dirty="0" smtClean="0"/>
              <a:t>nyílásai, hátsó nyílása a garatba nyílik. </a:t>
            </a:r>
            <a:endParaRPr lang="hu-HU" sz="2000" dirty="0"/>
          </a:p>
          <a:p>
            <a:r>
              <a:rPr lang="hu-HU" sz="2000" dirty="0" smtClean="0"/>
              <a:t>Felszíne: </a:t>
            </a:r>
            <a:r>
              <a:rPr lang="hu-HU" sz="2000" dirty="0" err="1" smtClean="0"/>
              <a:t>többmagsoros</a:t>
            </a:r>
            <a:r>
              <a:rPr lang="hu-HU" sz="2000" dirty="0" smtClean="0"/>
              <a:t> csillószőrös hengerhám, felső falán beágyazva </a:t>
            </a:r>
            <a:endParaRPr lang="hu-HU" sz="2000" dirty="0"/>
          </a:p>
          <a:p>
            <a:r>
              <a:rPr lang="hu-HU" sz="2000" dirty="0" smtClean="0"/>
              <a:t>szaglóhámsejtek.</a:t>
            </a:r>
          </a:p>
          <a:p>
            <a:endParaRPr lang="hu-HU" sz="2000" dirty="0"/>
          </a:p>
          <a:p>
            <a:endParaRPr lang="hu-H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214290"/>
            <a:ext cx="44846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ím 2"/>
          <p:cNvSpPr>
            <a:spLocks noGrp="1"/>
          </p:cNvSpPr>
          <p:nvPr>
            <p:ph type="ctrTitle"/>
          </p:nvPr>
        </p:nvSpPr>
        <p:spPr>
          <a:xfrm>
            <a:off x="914400" y="214290"/>
            <a:ext cx="3300410" cy="1214446"/>
          </a:xfrm>
        </p:spPr>
        <p:txBody>
          <a:bodyPr/>
          <a:lstStyle/>
          <a:p>
            <a:r>
              <a:rPr lang="hu-HU" sz="2400" b="1" dirty="0" smtClean="0"/>
              <a:t>Orrüreg szerepe</a:t>
            </a:r>
            <a:endParaRPr lang="hu-HU" sz="2400" b="1" dirty="0"/>
          </a:p>
        </p:txBody>
      </p:sp>
      <p:sp>
        <p:nvSpPr>
          <p:cNvPr id="4" name="Alcím 3"/>
          <p:cNvSpPr>
            <a:spLocks noGrp="1"/>
          </p:cNvSpPr>
          <p:nvPr>
            <p:ph type="subTitle" idx="1"/>
          </p:nvPr>
        </p:nvSpPr>
        <p:spPr>
          <a:xfrm>
            <a:off x="1142976" y="1285860"/>
            <a:ext cx="3000396" cy="5072098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hu-HU" sz="2000" dirty="0" smtClean="0"/>
              <a:t> Levegő előmelegítése</a:t>
            </a:r>
          </a:p>
          <a:p>
            <a:pPr algn="l">
              <a:buFontTx/>
              <a:buChar char="-"/>
            </a:pPr>
            <a:r>
              <a:rPr lang="hu-HU" sz="2000" dirty="0" smtClean="0"/>
              <a:t> Páratartalom növelése</a:t>
            </a:r>
          </a:p>
          <a:p>
            <a:pPr algn="l">
              <a:buFontTx/>
              <a:buChar char="-"/>
            </a:pPr>
            <a:r>
              <a:rPr lang="hu-HU" sz="2000" dirty="0" smtClean="0"/>
              <a:t> Mechanikus megtisztítása</a:t>
            </a:r>
          </a:p>
          <a:p>
            <a:pPr algn="l">
              <a:buFontTx/>
              <a:buChar char="-"/>
            </a:pPr>
            <a:r>
              <a:rPr lang="hu-HU" sz="2000" dirty="0" smtClean="0"/>
              <a:t> Szaglás szerve</a:t>
            </a:r>
          </a:p>
          <a:p>
            <a:pPr algn="l">
              <a:buFontTx/>
              <a:buChar char="-"/>
            </a:pPr>
            <a:r>
              <a:rPr lang="hu-HU" sz="2000" dirty="0" smtClean="0"/>
              <a:t> Hangképzésben szerepet      </a:t>
            </a:r>
          </a:p>
          <a:p>
            <a:pPr algn="l"/>
            <a:r>
              <a:rPr lang="hu-HU" sz="2000" dirty="0" smtClean="0"/>
              <a:t>  játszik</a:t>
            </a:r>
            <a:endParaRPr lang="hu-H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b="1" smtClean="0"/>
              <a:t>Az orrmelléküregek</a:t>
            </a:r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400" smtClean="0"/>
              <a:t>Koponyacsontok belsejében nyálkahártyával bélelt üregek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smtClean="0"/>
              <a:t>Összeköttetésben állnak az orrüreggel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b="1" smtClean="0"/>
              <a:t>Szerep:</a:t>
            </a:r>
            <a:r>
              <a:rPr lang="hu-HU" sz="240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smtClean="0"/>
              <a:t>levegő előmelegítése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smtClean="0"/>
              <a:t>páratartalom növelése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smtClean="0"/>
              <a:t>(Gyakori gyulladás miatt gócként működhetnek)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Az orrmelléküregek RTG képe</a:t>
            </a: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1676400"/>
            <a:ext cx="5257800" cy="480853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b="1" dirty="0" smtClean="0">
                <a:ea typeface="+mj-ea"/>
                <a:cs typeface="+mj-cs"/>
              </a:rPr>
              <a:t>A garat</a:t>
            </a:r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2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752600"/>
            <a:ext cx="3976718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Orr és szájüreg mögött, izmos falú cső, felső végével a koponya alaphoz rögzül, nyálkahártya béleli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3 rész: 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b="1" dirty="0" smtClean="0"/>
              <a:t>orri</a:t>
            </a:r>
            <a:r>
              <a:rPr lang="hu-HU" sz="2800" dirty="0" smtClean="0"/>
              <a:t> szakasz   (orrmandula , fülkürt)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b="1" dirty="0" smtClean="0"/>
              <a:t>száji</a:t>
            </a:r>
            <a:r>
              <a:rPr lang="hu-HU" sz="2800" dirty="0" smtClean="0"/>
              <a:t> szakasz (torok)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b="1" dirty="0" smtClean="0"/>
              <a:t>gégei</a:t>
            </a:r>
            <a:r>
              <a:rPr lang="hu-HU" sz="2800" dirty="0" smtClean="0"/>
              <a:t> szakasz</a:t>
            </a:r>
          </a:p>
          <a:p>
            <a:pPr eaLnBrk="1" hangingPunct="1">
              <a:lnSpc>
                <a:spcPct val="90000"/>
              </a:lnSpc>
            </a:pPr>
            <a:endParaRPr lang="hu-HU" sz="2800" dirty="0" smtClean="0"/>
          </a:p>
          <a:p>
            <a:pPr eaLnBrk="1" hangingPunct="1">
              <a:lnSpc>
                <a:spcPct val="90000"/>
              </a:lnSpc>
            </a:pPr>
            <a:endParaRPr lang="hu-HU" sz="28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285727"/>
            <a:ext cx="6094435" cy="621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b="1" smtClean="0"/>
              <a:t>A gége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14876" y="1571612"/>
            <a:ext cx="3971924" cy="42957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200" dirty="0" smtClean="0"/>
              <a:t>Nyak területén helyezkedik el </a:t>
            </a:r>
          </a:p>
          <a:p>
            <a:pPr eaLnBrk="1" hangingPunct="1">
              <a:lnSpc>
                <a:spcPct val="90000"/>
              </a:lnSpc>
            </a:pPr>
            <a:r>
              <a:rPr lang="hu-HU" sz="2200" dirty="0" smtClean="0"/>
              <a:t>Vázát a gégeporcok alkotják</a:t>
            </a:r>
          </a:p>
          <a:p>
            <a:pPr eaLnBrk="1" hangingPunct="1">
              <a:lnSpc>
                <a:spcPct val="90000"/>
              </a:lnSpc>
            </a:pPr>
            <a:r>
              <a:rPr lang="hu-HU" sz="2200" dirty="0" smtClean="0"/>
              <a:t>Legnagyobb a pajzsporc-2 lemez, szöglete az ádámcsutka</a:t>
            </a:r>
          </a:p>
          <a:p>
            <a:pPr eaLnBrk="1" hangingPunct="1">
              <a:lnSpc>
                <a:spcPct val="90000"/>
              </a:lnSpc>
            </a:pPr>
            <a:r>
              <a:rPr lang="hu-HU" sz="2200" dirty="0" smtClean="0"/>
              <a:t>Gyűrűporc, kannaporc</a:t>
            </a:r>
          </a:p>
          <a:p>
            <a:pPr eaLnBrk="1" hangingPunct="1">
              <a:lnSpc>
                <a:spcPct val="90000"/>
              </a:lnSpc>
            </a:pPr>
            <a:r>
              <a:rPr lang="hu-HU" sz="2200" dirty="0" smtClean="0"/>
              <a:t>A porcok ízülettel kapcsolódnak-elmozdulhatnak </a:t>
            </a:r>
          </a:p>
          <a:p>
            <a:pPr eaLnBrk="1" hangingPunct="1">
              <a:lnSpc>
                <a:spcPct val="90000"/>
              </a:lnSpc>
            </a:pPr>
            <a:r>
              <a:rPr lang="hu-HU" sz="2200" dirty="0" smtClean="0"/>
              <a:t>A gégefedő a pajzsporc felső széléhez rögzül, zárja a gégebemenetet nyeléskor</a:t>
            </a:r>
          </a:p>
          <a:p>
            <a:pPr eaLnBrk="1" hangingPunct="1">
              <a:lnSpc>
                <a:spcPct val="90000"/>
              </a:lnSpc>
              <a:buNone/>
            </a:pPr>
            <a:endParaRPr lang="hu-HU" sz="2000" dirty="0" smtClean="0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2057400" y="4800600"/>
            <a:ext cx="76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</a:endParaRPr>
          </a:p>
        </p:txBody>
      </p:sp>
      <p:pic>
        <p:nvPicPr>
          <p:cNvPr id="24580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628775"/>
            <a:ext cx="3116263" cy="486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6"/>
          <p:cNvSpPr>
            <a:spLocks noChangeArrowheads="1"/>
          </p:cNvSpPr>
          <p:nvPr/>
        </p:nvSpPr>
        <p:spPr bwMode="auto">
          <a:xfrm>
            <a:off x="4500563" y="5516563"/>
            <a:ext cx="36353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/>
              <a:t>http://</a:t>
            </a:r>
            <a:r>
              <a:rPr lang="en-US" sz="1800" dirty="0" smtClean="0"/>
              <a:t>www.youtube.com/watch?v=iYpDwhpILkQ&amp;feature=fvwrel</a:t>
            </a:r>
            <a:endParaRPr lang="en-US" sz="1800" dirty="0"/>
          </a:p>
        </p:txBody>
      </p:sp>
      <p:pic>
        <p:nvPicPr>
          <p:cNvPr id="64516" name="Picture 4" descr="Képtalálat a következőre: „gége felépítése”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857496"/>
            <a:ext cx="6143668" cy="3839792"/>
          </a:xfrm>
          <a:prstGeom prst="rect">
            <a:avLst/>
          </a:prstGeom>
          <a:noFill/>
        </p:spPr>
      </p:pic>
      <p:pic>
        <p:nvPicPr>
          <p:cNvPr id="64518" name="Picture 6" descr="Kapcsolódó ké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28"/>
            <a:ext cx="3457575" cy="4048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 descr="Garat 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214290"/>
            <a:ext cx="5043488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619108"/>
          </a:xfrm>
        </p:spPr>
        <p:txBody>
          <a:bodyPr/>
          <a:lstStyle/>
          <a:p>
            <a:r>
              <a:rPr lang="hu-HU" sz="3200" b="1" dirty="0" smtClean="0"/>
              <a:t>Hangképzés</a:t>
            </a:r>
            <a:endParaRPr lang="hu-HU" sz="3200" b="1" dirty="0"/>
          </a:p>
        </p:txBody>
      </p:sp>
      <p:sp>
        <p:nvSpPr>
          <p:cNvPr id="3" name="ClipArt-elem helye 2"/>
          <p:cNvSpPr>
            <a:spLocks noGrp="1"/>
          </p:cNvSpPr>
          <p:nvPr>
            <p:ph type="clipArt" sz="half" idx="1"/>
          </p:nvPr>
        </p:nvSpPr>
        <p:spPr/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953000" y="1752600"/>
            <a:ext cx="4191000" cy="4605358"/>
          </a:xfrm>
        </p:spPr>
        <p:txBody>
          <a:bodyPr/>
          <a:lstStyle/>
          <a:p>
            <a:pPr>
              <a:buNone/>
            </a:pPr>
            <a:r>
              <a:rPr lang="hu-HU" sz="2000" b="1" dirty="0" smtClean="0"/>
              <a:t>Hangszalagok</a:t>
            </a:r>
            <a:r>
              <a:rPr lang="hu-HU" sz="2000" dirty="0" smtClean="0"/>
              <a:t>: </a:t>
            </a:r>
          </a:p>
          <a:p>
            <a:pPr>
              <a:buFontTx/>
              <a:buChar char="-"/>
            </a:pPr>
            <a:r>
              <a:rPr lang="hu-HU" sz="2000" b="1" dirty="0" smtClean="0"/>
              <a:t>a pajzsporc és a kannaporc között kifeszülő páros szalag</a:t>
            </a:r>
          </a:p>
          <a:p>
            <a:pPr>
              <a:buNone/>
            </a:pPr>
            <a:r>
              <a:rPr lang="hu-HU" sz="2000" b="1" dirty="0" smtClean="0"/>
              <a:t>Hangrés:</a:t>
            </a:r>
            <a:endParaRPr lang="hu-HU" sz="2000" dirty="0" smtClean="0"/>
          </a:p>
          <a:p>
            <a:pPr>
              <a:buFontTx/>
              <a:buChar char="-"/>
            </a:pPr>
            <a:r>
              <a:rPr lang="hu-HU" sz="2000" b="1" dirty="0" smtClean="0"/>
              <a:t>a két hangszalag között  található</a:t>
            </a:r>
            <a:endParaRPr lang="hu-HU" sz="2000" dirty="0" smtClean="0"/>
          </a:p>
          <a:p>
            <a:pPr>
              <a:buNone/>
            </a:pPr>
            <a:r>
              <a:rPr lang="hu-HU" sz="2000" b="1" dirty="0" smtClean="0"/>
              <a:t>Hangképzés:</a:t>
            </a:r>
            <a:endParaRPr lang="hu-HU" sz="2000" dirty="0" smtClean="0"/>
          </a:p>
          <a:p>
            <a:pPr>
              <a:buNone/>
            </a:pPr>
            <a:r>
              <a:rPr lang="hu-HU" sz="2000" b="1" dirty="0" smtClean="0"/>
              <a:t>-   a kannaporcok elfordulásával a hangszalagok feszessége változik A hang magassága függ a hangszalagok hosszától, feszességétől, vastagságától. A hangszínt az ún. </a:t>
            </a:r>
            <a:r>
              <a:rPr lang="hu-HU" sz="2000" b="1" smtClean="0"/>
              <a:t>rezonátor üregek = a száj- </a:t>
            </a:r>
            <a:r>
              <a:rPr lang="hu-HU" sz="2000" b="1" dirty="0" smtClean="0"/>
              <a:t>és az orrüregek anatómiája határozza meg.</a:t>
            </a:r>
            <a:endParaRPr lang="hu-HU" sz="2000" dirty="0" smtClean="0"/>
          </a:p>
          <a:p>
            <a:pPr>
              <a:buFontTx/>
              <a:buChar char="-"/>
            </a:pPr>
            <a:endParaRPr lang="hu-HU" sz="2000" dirty="0"/>
          </a:p>
        </p:txBody>
      </p:sp>
      <p:pic>
        <p:nvPicPr>
          <p:cNvPr id="5" name="Kép 4" descr="http://anatomia.uw.hu/ora-047/ora-047-l.JPG">
            <a:hlinkClick r:id="rId2" tgtFrame="&quot;_blank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571612"/>
            <a:ext cx="380047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b="1" smtClean="0"/>
              <a:t>A légcső</a:t>
            </a:r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1557338"/>
            <a:ext cx="3733800" cy="4670425"/>
          </a:xfrm>
        </p:spPr>
      </p:pic>
      <p:sp>
        <p:nvSpPr>
          <p:cNvPr id="112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400" dirty="0" smtClean="0"/>
              <a:t>A gége folytatása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dirty="0" smtClean="0"/>
              <a:t>Nyak területén kezdődik a mellüreg felső részében halad majd 2 főhörgőre oszlik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dirty="0" smtClean="0"/>
              <a:t>Váza elől C alakú porcok, hátul kötőszövetes lemez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dirty="0" smtClean="0"/>
              <a:t>Nyálkahártya borítja belülről csillószőrök visszasöprik a szennyeződéseket a garatba - védekezés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 légcső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400" dirty="0" smtClean="0"/>
              <a:t>A </a:t>
            </a:r>
            <a:r>
              <a:rPr lang="hu-HU" sz="2400" b="1" dirty="0" smtClean="0"/>
              <a:t>Th IV </a:t>
            </a:r>
            <a:r>
              <a:rPr lang="hu-HU" sz="2400" dirty="0" smtClean="0"/>
              <a:t>magasságában  jobb és bal főhörgőre oszlik – légcsővel azonos felépítés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dirty="0" smtClean="0"/>
              <a:t>A </a:t>
            </a:r>
            <a:r>
              <a:rPr lang="hu-HU" sz="2400" b="1" dirty="0" smtClean="0"/>
              <a:t>jobb</a:t>
            </a:r>
            <a:r>
              <a:rPr lang="hu-HU" sz="2400" dirty="0" smtClean="0"/>
              <a:t> tágabb és majdnem a gége egyenes folytatásában végződik(idegentest ált. itt landol)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dirty="0" smtClean="0"/>
              <a:t>A </a:t>
            </a:r>
            <a:r>
              <a:rPr lang="hu-HU" sz="2400" b="1" dirty="0" smtClean="0"/>
              <a:t>bal</a:t>
            </a:r>
            <a:r>
              <a:rPr lang="hu-HU" sz="2400" dirty="0" smtClean="0"/>
              <a:t> meredeken ágazik el, </a:t>
            </a:r>
            <a:r>
              <a:rPr lang="hu-HU" sz="2400" dirty="0" err="1" smtClean="0"/>
              <a:t>lumene</a:t>
            </a:r>
            <a:r>
              <a:rPr lang="hu-HU" sz="2400" dirty="0" smtClean="0"/>
              <a:t> is szűkebb, fölötte „lovagol</a:t>
            </a:r>
            <a:r>
              <a:rPr lang="ja-JP" altLang="hu-HU" sz="2400" dirty="0" smtClean="0">
                <a:latin typeface="Arial" pitchFamily="34" charset="0"/>
              </a:rPr>
              <a:t>”</a:t>
            </a:r>
            <a:r>
              <a:rPr lang="hu-HU" altLang="ja-JP" sz="2400" dirty="0" smtClean="0"/>
              <a:t> az aortaív </a:t>
            </a:r>
            <a:endParaRPr lang="hu-HU" sz="2400" dirty="0" smtClean="0"/>
          </a:p>
        </p:txBody>
      </p:sp>
      <p:pic>
        <p:nvPicPr>
          <p:cNvPr id="28675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628775"/>
            <a:ext cx="36703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4"/>
          <p:cNvPicPr>
            <a:picLocks noChangeAspect="1"/>
          </p:cNvPicPr>
          <p:nvPr/>
        </p:nvPicPr>
        <p:blipFill>
          <a:blip r:embed="rId2"/>
          <a:srcRect b="14853"/>
          <a:stretch>
            <a:fillRect/>
          </a:stretch>
        </p:blipFill>
        <p:spPr bwMode="auto">
          <a:xfrm>
            <a:off x="1042988" y="188913"/>
            <a:ext cx="7581900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b="1" smtClean="0"/>
              <a:t>A tüdő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hu-HU" sz="2800" dirty="0" smtClean="0"/>
              <a:t>páros szerv</a:t>
            </a:r>
          </a:p>
          <a:p>
            <a:pPr eaLnBrk="1" hangingPunct="1"/>
            <a:r>
              <a:rPr lang="hu-HU" sz="2800" dirty="0" smtClean="0"/>
              <a:t>mellüregben helyezkedik el</a:t>
            </a:r>
          </a:p>
          <a:p>
            <a:pPr eaLnBrk="1" hangingPunct="1"/>
            <a:r>
              <a:rPr lang="hu-HU" sz="2800" dirty="0" smtClean="0"/>
              <a:t>felszínét a mellhártya zsigeri lemeze borítja</a:t>
            </a:r>
          </a:p>
          <a:p>
            <a:pPr eaLnBrk="1" hangingPunct="1"/>
            <a:r>
              <a:rPr lang="hu-HU" sz="2800" b="1" dirty="0" smtClean="0"/>
              <a:t>Részei</a:t>
            </a:r>
            <a:r>
              <a:rPr lang="hu-HU" sz="2800" dirty="0" smtClean="0"/>
              <a:t>:</a:t>
            </a:r>
          </a:p>
          <a:p>
            <a:pPr eaLnBrk="1" hangingPunct="1"/>
            <a:r>
              <a:rPr lang="en-US" sz="2800" dirty="0" smtClean="0"/>
              <a:t>C</a:t>
            </a:r>
            <a:r>
              <a:rPr lang="hu-HU" sz="2800" dirty="0" err="1" smtClean="0"/>
              <a:t>súcs</a:t>
            </a:r>
            <a:r>
              <a:rPr lang="hu-HU" sz="2800" dirty="0" smtClean="0"/>
              <a:t> (</a:t>
            </a:r>
            <a:r>
              <a:rPr lang="hu-HU" sz="2800" dirty="0" err="1" smtClean="0"/>
              <a:t>apex</a:t>
            </a:r>
            <a:r>
              <a:rPr lang="hu-HU" sz="2800" dirty="0" smtClean="0"/>
              <a:t>)</a:t>
            </a:r>
          </a:p>
          <a:p>
            <a:pPr eaLnBrk="1" hangingPunct="1"/>
            <a:r>
              <a:rPr lang="en-US" sz="2800" dirty="0" smtClean="0"/>
              <a:t>B</a:t>
            </a:r>
            <a:r>
              <a:rPr lang="hu-HU" sz="2800" dirty="0" err="1" smtClean="0"/>
              <a:t>ázis</a:t>
            </a:r>
            <a:r>
              <a:rPr lang="hu-HU" sz="2800" dirty="0" smtClean="0"/>
              <a:t> (</a:t>
            </a:r>
            <a:r>
              <a:rPr lang="hu-HU" sz="2800" dirty="0" err="1" smtClean="0"/>
              <a:t>basis</a:t>
            </a:r>
            <a:r>
              <a:rPr lang="hu-HU" sz="2800" dirty="0" smtClean="0"/>
              <a:t>)</a:t>
            </a:r>
          </a:p>
          <a:p>
            <a:pPr eaLnBrk="1" hangingPunct="1"/>
            <a:endParaRPr lang="hu-HU" sz="2800" dirty="0" smtClean="0"/>
          </a:p>
          <a:p>
            <a:pPr eaLnBrk="1" hangingPunct="1"/>
            <a:endParaRPr lang="hu-HU" sz="2800" dirty="0" smtClean="0"/>
          </a:p>
        </p:txBody>
      </p:sp>
      <p:pic>
        <p:nvPicPr>
          <p:cNvPr id="30723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484313"/>
            <a:ext cx="4294188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 tüdő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hu-HU" sz="2400" b="1" smtClean="0"/>
              <a:t>Felszínei:</a:t>
            </a:r>
          </a:p>
          <a:p>
            <a:pPr lvl="1" eaLnBrk="1" hangingPunct="1"/>
            <a:r>
              <a:rPr lang="hu-HU" sz="2000" smtClean="0"/>
              <a:t>Borda</a:t>
            </a:r>
          </a:p>
          <a:p>
            <a:pPr lvl="1" eaLnBrk="1" hangingPunct="1"/>
            <a:r>
              <a:rPr lang="hu-HU" sz="2000" smtClean="0"/>
              <a:t>Rekeszi</a:t>
            </a:r>
          </a:p>
          <a:p>
            <a:pPr lvl="1" eaLnBrk="1" hangingPunct="1"/>
            <a:r>
              <a:rPr lang="hu-HU" sz="2000" smtClean="0"/>
              <a:t>Mediasztinális- itt található a tüdőkapu</a:t>
            </a:r>
          </a:p>
          <a:p>
            <a:pPr eaLnBrk="1" hangingPunct="1"/>
            <a:r>
              <a:rPr lang="hu-HU" sz="2400" smtClean="0"/>
              <a:t>A tüdőkapuban a tüdő és hörgő erek(véna és artéria), főhörgő, nyirokerek, nyirokcsomók, idegek</a:t>
            </a:r>
          </a:p>
          <a:p>
            <a:pPr eaLnBrk="1" hangingPunct="1"/>
            <a:endParaRPr lang="hu-HU" sz="2400" smtClean="0"/>
          </a:p>
        </p:txBody>
      </p:sp>
      <p:pic>
        <p:nvPicPr>
          <p:cNvPr id="3174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628775"/>
            <a:ext cx="472598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 tüdő</a:t>
            </a:r>
          </a:p>
        </p:txBody>
      </p:sp>
      <p:sp>
        <p:nvSpPr>
          <p:cNvPr id="17412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900113" y="1557338"/>
            <a:ext cx="8002587" cy="1008062"/>
          </a:xfrm>
        </p:spPr>
        <p:txBody>
          <a:bodyPr/>
          <a:lstStyle/>
          <a:p>
            <a:pPr eaLnBrk="1" hangingPunct="1"/>
            <a:r>
              <a:rPr lang="hu-HU" sz="2800" smtClean="0"/>
              <a:t>A két tüdő nem egyforma mivel a mellüreg egy részét a szív foglalja el így a bal tüdő kisebb</a:t>
            </a:r>
          </a:p>
        </p:txBody>
      </p:sp>
      <p:pic>
        <p:nvPicPr>
          <p:cNvPr id="32771" name="Picture 2"/>
          <p:cNvPicPr>
            <a:picLocks noChangeAspect="1"/>
          </p:cNvPicPr>
          <p:nvPr/>
        </p:nvPicPr>
        <p:blipFill>
          <a:blip r:embed="rId2"/>
          <a:srcRect b="8324"/>
          <a:stretch>
            <a:fillRect/>
          </a:stretch>
        </p:blipFill>
        <p:spPr bwMode="auto">
          <a:xfrm>
            <a:off x="2051050" y="2727325"/>
            <a:ext cx="558482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b="1" smtClean="0"/>
              <a:t>A mellhártya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800" smtClean="0"/>
              <a:t>Savós hártya amelynek zsigeri és fali lemeze van.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sz="280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smtClean="0"/>
              <a:t>A zsigeri lemez a tüdőhöz tapad,a fali lemez a mellkasfél belső felszínét borítja be.</a:t>
            </a:r>
          </a:p>
          <a:p>
            <a:pPr eaLnBrk="1" hangingPunct="1">
              <a:lnSpc>
                <a:spcPct val="90000"/>
              </a:lnSpc>
            </a:pPr>
            <a:endParaRPr lang="hu-HU" sz="2800" smtClean="0"/>
          </a:p>
          <a:p>
            <a:pPr eaLnBrk="1" hangingPunct="1">
              <a:lnSpc>
                <a:spcPct val="90000"/>
              </a:lnSpc>
            </a:pPr>
            <a:r>
              <a:rPr lang="hu-HU" sz="2800" smtClean="0"/>
              <a:t>A két fal között néhány csepp folyadék megkönnyíti a két lemez elcsúszását egymáson gyulladás esetén ez a foly. megszaporodhat.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 tüdő szerkezete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219700" y="1700213"/>
            <a:ext cx="37338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hu-HU" sz="2800" i="1" dirty="0" smtClean="0"/>
              <a:t>Lebenyekre tagolódik</a:t>
            </a:r>
          </a:p>
          <a:p>
            <a:pPr marL="0" indent="0" eaLnBrk="1" hangingPunct="1">
              <a:lnSpc>
                <a:spcPct val="90000"/>
              </a:lnSpc>
            </a:pPr>
            <a:endParaRPr lang="hu-HU" sz="2800" i="1" dirty="0" smtClean="0"/>
          </a:p>
          <a:p>
            <a:pPr marL="0" indent="0" eaLnBrk="1" hangingPunct="1">
              <a:lnSpc>
                <a:spcPct val="90000"/>
              </a:lnSpc>
            </a:pPr>
            <a:r>
              <a:rPr lang="hu-HU" sz="2800" b="1" dirty="0" smtClean="0"/>
              <a:t>Jobb tüdő 3 lebenyre  a bal 2 –re oszlik.</a:t>
            </a:r>
          </a:p>
          <a:p>
            <a:pPr marL="0" indent="0" eaLnBrk="1" hangingPunct="1">
              <a:lnSpc>
                <a:spcPct val="90000"/>
              </a:lnSpc>
            </a:pPr>
            <a:endParaRPr lang="hu-HU" sz="2800" dirty="0" smtClean="0"/>
          </a:p>
          <a:p>
            <a:pPr marL="0" indent="0" eaLnBrk="1" hangingPunct="1">
              <a:lnSpc>
                <a:spcPct val="90000"/>
              </a:lnSpc>
            </a:pPr>
            <a:endParaRPr lang="hu-HU" sz="2800" dirty="0" smtClean="0"/>
          </a:p>
          <a:p>
            <a:pPr marL="0" indent="0" eaLnBrk="1" hangingPunct="1">
              <a:lnSpc>
                <a:spcPct val="90000"/>
              </a:lnSpc>
            </a:pPr>
            <a:r>
              <a:rPr lang="hu-HU" sz="2800" dirty="0" smtClean="0"/>
              <a:t>A lebenyek kisebb egységekre, </a:t>
            </a:r>
            <a:r>
              <a:rPr lang="hu-HU" sz="2800" i="1" dirty="0" smtClean="0"/>
              <a:t> szegmentumokra </a:t>
            </a:r>
            <a:r>
              <a:rPr lang="hu-HU" sz="2800" dirty="0" smtClean="0"/>
              <a:t>tagolódnak.</a:t>
            </a:r>
          </a:p>
          <a:p>
            <a:pPr marL="0" indent="0" eaLnBrk="1" hangingPunct="1">
              <a:lnSpc>
                <a:spcPct val="90000"/>
              </a:lnSpc>
            </a:pPr>
            <a:endParaRPr lang="hu-HU" sz="2800" dirty="0" smtClean="0"/>
          </a:p>
        </p:txBody>
      </p:sp>
      <p:pic>
        <p:nvPicPr>
          <p:cNvPr id="3584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412875"/>
            <a:ext cx="4492625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b="1" smtClean="0"/>
              <a:t>A hörgők szerkezete</a:t>
            </a:r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628775"/>
            <a:ext cx="4403725" cy="4854575"/>
          </a:xfrm>
        </p:spPr>
      </p:pic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643050"/>
            <a:ext cx="3733800" cy="4224350"/>
          </a:xfrm>
        </p:spPr>
        <p:txBody>
          <a:bodyPr/>
          <a:lstStyle/>
          <a:p>
            <a:pPr eaLnBrk="1" hangingPunct="1"/>
            <a:r>
              <a:rPr lang="hu-HU" sz="2400" dirty="0" smtClean="0"/>
              <a:t>A </a:t>
            </a:r>
            <a:r>
              <a:rPr lang="hu-HU" sz="2400" b="1" dirty="0" smtClean="0"/>
              <a:t>főhörgők</a:t>
            </a:r>
            <a:r>
              <a:rPr lang="hu-HU" sz="2400" dirty="0" smtClean="0"/>
              <a:t> a tüdőbe </a:t>
            </a:r>
            <a:r>
              <a:rPr lang="hu-HU" sz="2400" dirty="0" err="1" smtClean="0"/>
              <a:t>lép-</a:t>
            </a:r>
            <a:r>
              <a:rPr lang="hu-HU" sz="2400" b="1" dirty="0" err="1" smtClean="0"/>
              <a:t>lebenyhörgőkre</a:t>
            </a:r>
            <a:r>
              <a:rPr lang="hu-HU" sz="2400" dirty="0" err="1" smtClean="0"/>
              <a:t>-</a:t>
            </a:r>
            <a:r>
              <a:rPr lang="hu-HU" sz="2400" b="1" dirty="0" err="1" smtClean="0"/>
              <a:t>szegmentumhörgőkre</a:t>
            </a:r>
            <a:r>
              <a:rPr lang="hu-HU" sz="2400" dirty="0" err="1" smtClean="0"/>
              <a:t>-</a:t>
            </a:r>
            <a:r>
              <a:rPr lang="hu-HU" sz="2400" dirty="0" smtClean="0"/>
              <a:t> </a:t>
            </a:r>
            <a:r>
              <a:rPr lang="hu-HU" sz="2400" b="1" dirty="0" smtClean="0"/>
              <a:t>hörgőcskékre</a:t>
            </a:r>
            <a:r>
              <a:rPr lang="hu-HU" sz="2400" dirty="0" smtClean="0"/>
              <a:t> oszlik.</a:t>
            </a:r>
          </a:p>
          <a:p>
            <a:pPr eaLnBrk="1" hangingPunct="1"/>
            <a:r>
              <a:rPr lang="hu-HU" sz="2400" dirty="0" smtClean="0"/>
              <a:t>a hörgőcskékből szőlőszemszerűen nyílnak a </a:t>
            </a:r>
            <a:r>
              <a:rPr lang="hu-HU" sz="2400" b="1" dirty="0" err="1" smtClean="0"/>
              <a:t>tüdőléghólyagocskák</a:t>
            </a:r>
            <a:endParaRPr lang="hu-HU" sz="2400" b="1" dirty="0" smtClean="0"/>
          </a:p>
          <a:p>
            <a:pPr eaLnBrk="1" hangingPunct="1"/>
            <a:r>
              <a:rPr lang="hu-HU" sz="2400" b="1" dirty="0" err="1" smtClean="0"/>
              <a:t>alveolus</a:t>
            </a:r>
            <a:r>
              <a:rPr lang="hu-HU" sz="2400" dirty="0" smtClean="0"/>
              <a:t> - ezen a felületen történik meg a </a:t>
            </a:r>
            <a:r>
              <a:rPr lang="hu-HU" sz="2400" b="1" i="1" dirty="0" smtClean="0"/>
              <a:t>légcsere – </a:t>
            </a:r>
            <a:r>
              <a:rPr lang="hu-HU" sz="2400" dirty="0" smtClean="0"/>
              <a:t>rugalmas kötőszövet/egyrétegű laphám + kapillárishálózat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b="1" smtClean="0"/>
              <a:t>A tüdő vérellátása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z="2400" b="1" i="1" dirty="0" smtClean="0"/>
              <a:t>Kettős vérellátás</a:t>
            </a:r>
          </a:p>
          <a:p>
            <a:pPr eaLnBrk="1" hangingPunct="1"/>
            <a:r>
              <a:rPr lang="hu-HU" sz="2400" b="1" i="1" dirty="0" err="1" smtClean="0">
                <a:solidFill>
                  <a:srgbClr val="FF0000"/>
                </a:solidFill>
              </a:rPr>
              <a:t>Truncus</a:t>
            </a:r>
            <a:r>
              <a:rPr lang="hu-HU" sz="2400" b="1" i="1" dirty="0" smtClean="0">
                <a:solidFill>
                  <a:srgbClr val="FF0000"/>
                </a:solidFill>
              </a:rPr>
              <a:t> </a:t>
            </a:r>
            <a:r>
              <a:rPr lang="hu-HU" sz="2400" b="1" i="1" dirty="0" err="1" smtClean="0">
                <a:solidFill>
                  <a:srgbClr val="FF0000"/>
                </a:solidFill>
              </a:rPr>
              <a:t>pulmonalis</a:t>
            </a:r>
            <a:r>
              <a:rPr lang="hu-HU" sz="2400" b="1" i="1" dirty="0" smtClean="0">
                <a:solidFill>
                  <a:srgbClr val="FF0000"/>
                </a:solidFill>
              </a:rPr>
              <a:t> (</a:t>
            </a:r>
            <a:r>
              <a:rPr lang="hu-HU" sz="2400" b="1" i="1" dirty="0" err="1" smtClean="0">
                <a:solidFill>
                  <a:srgbClr val="FF0000"/>
                </a:solidFill>
              </a:rPr>
              <a:t>a.pulm</a:t>
            </a:r>
            <a:r>
              <a:rPr lang="hu-HU" sz="2400" b="1" i="1" dirty="0" smtClean="0">
                <a:solidFill>
                  <a:srgbClr val="FF0000"/>
                </a:solidFill>
              </a:rPr>
              <a:t>/</a:t>
            </a:r>
            <a:r>
              <a:rPr lang="hu-HU" sz="2400" b="1" i="1" dirty="0" err="1" smtClean="0">
                <a:solidFill>
                  <a:srgbClr val="FF0000"/>
                </a:solidFill>
              </a:rPr>
              <a:t>v.pulm</a:t>
            </a:r>
            <a:r>
              <a:rPr lang="hu-HU" sz="2400" b="1" i="1" dirty="0" smtClean="0">
                <a:solidFill>
                  <a:srgbClr val="FF0000"/>
                </a:solidFill>
              </a:rPr>
              <a:t>)</a:t>
            </a:r>
            <a:r>
              <a:rPr lang="hu-HU" sz="2400" b="1" dirty="0" smtClean="0">
                <a:solidFill>
                  <a:srgbClr val="FF0000"/>
                </a:solidFill>
              </a:rPr>
              <a:t> </a:t>
            </a:r>
            <a:r>
              <a:rPr lang="hu-HU" sz="2400" dirty="0" smtClean="0"/>
              <a:t>–kizárólag a gázcseréhez szükséges vér szállítása a feladata (jobb kamrából CO2 gazdag vénás vér, felfrissülve a bal pitvarba artériás vér érkezik)</a:t>
            </a:r>
          </a:p>
          <a:p>
            <a:pPr eaLnBrk="1" hangingPunct="1"/>
            <a:r>
              <a:rPr lang="hu-HU" sz="2400" b="1" i="1" dirty="0" err="1" smtClean="0">
                <a:solidFill>
                  <a:srgbClr val="FF0000"/>
                </a:solidFill>
              </a:rPr>
              <a:t>Arteria</a:t>
            </a:r>
            <a:r>
              <a:rPr lang="hu-HU" sz="2400" b="1" i="1" dirty="0" smtClean="0">
                <a:solidFill>
                  <a:srgbClr val="FF0000"/>
                </a:solidFill>
              </a:rPr>
              <a:t> </a:t>
            </a:r>
            <a:r>
              <a:rPr lang="hu-HU" sz="2400" b="1" i="1" dirty="0" err="1" smtClean="0">
                <a:solidFill>
                  <a:srgbClr val="FF0000"/>
                </a:solidFill>
              </a:rPr>
              <a:t>bronchiales</a:t>
            </a:r>
            <a:r>
              <a:rPr lang="hu-HU" sz="2400" b="1" dirty="0" smtClean="0">
                <a:solidFill>
                  <a:srgbClr val="FF0000"/>
                </a:solidFill>
              </a:rPr>
              <a:t>  - </a:t>
            </a:r>
            <a:r>
              <a:rPr lang="hu-HU" sz="2400" dirty="0" smtClean="0"/>
              <a:t>a tüdő szövetét táplálja, a nagyvérkör részeként aortából ágazik le</a:t>
            </a:r>
          </a:p>
          <a:p>
            <a:pPr eaLnBrk="1" hangingPunct="1"/>
            <a:r>
              <a:rPr lang="hu-HU" sz="2400" b="1" dirty="0" smtClean="0">
                <a:solidFill>
                  <a:srgbClr val="FF0000"/>
                </a:solidFill>
              </a:rPr>
              <a:t>Véna </a:t>
            </a:r>
            <a:r>
              <a:rPr lang="hu-HU" sz="2400" b="1" dirty="0" err="1" smtClean="0">
                <a:solidFill>
                  <a:srgbClr val="FF0000"/>
                </a:solidFill>
              </a:rPr>
              <a:t>bronchiales</a:t>
            </a:r>
            <a:r>
              <a:rPr lang="hu-HU" sz="2400" b="1" dirty="0" smtClean="0">
                <a:solidFill>
                  <a:srgbClr val="FF0000"/>
                </a:solidFill>
              </a:rPr>
              <a:t> </a:t>
            </a:r>
            <a:r>
              <a:rPr lang="hu-HU" sz="2400" dirty="0" smtClean="0"/>
              <a:t>- felső üres visszérbe (VCS) ömlik.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88913"/>
            <a:ext cx="7686675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339975" y="981075"/>
            <a:ext cx="2016125" cy="3381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600" b="1" dirty="0" err="1"/>
              <a:t>Truncus</a:t>
            </a:r>
            <a:r>
              <a:rPr lang="en-US" sz="1600" b="1" dirty="0"/>
              <a:t> </a:t>
            </a:r>
            <a:r>
              <a:rPr lang="en-US" sz="1600" b="1" dirty="0" err="1"/>
              <a:t>Pulmonalis</a:t>
            </a:r>
            <a:endParaRPr lang="en-US" sz="16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b="1" smtClean="0"/>
              <a:t>A tüdő működése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620000" cy="4114800"/>
          </a:xfrm>
        </p:spPr>
        <p:txBody>
          <a:bodyPr/>
          <a:lstStyle/>
          <a:p>
            <a:pPr eaLnBrk="1" hangingPunct="1"/>
            <a:r>
              <a:rPr lang="hu-HU" sz="2400" b="1" smtClean="0"/>
              <a:t>Külső légzés </a:t>
            </a:r>
            <a:r>
              <a:rPr lang="hu-HU" sz="2800" smtClean="0"/>
              <a:t>= </a:t>
            </a:r>
            <a:r>
              <a:rPr lang="hu-HU" sz="2400" smtClean="0"/>
              <a:t>gázcsere a légköri levegő és a vér között</a:t>
            </a:r>
          </a:p>
          <a:p>
            <a:pPr eaLnBrk="1" hangingPunct="1"/>
            <a:r>
              <a:rPr lang="hu-HU" sz="2400" b="1" smtClean="0"/>
              <a:t>Belső légzés = </a:t>
            </a:r>
            <a:r>
              <a:rPr lang="hu-HU" sz="2400" smtClean="0"/>
              <a:t>a vér és a szövetek közti gázcsere</a:t>
            </a:r>
          </a:p>
          <a:p>
            <a:pPr eaLnBrk="1" hangingPunct="1"/>
            <a:r>
              <a:rPr lang="hu-HU" sz="2400" smtClean="0"/>
              <a:t>A gázcserét a be és ki lélegzett levegő összetételének megváltozása igazolja.</a:t>
            </a:r>
          </a:p>
          <a:p>
            <a:pPr eaLnBrk="1" hangingPunct="1"/>
            <a:r>
              <a:rPr lang="hu-HU" sz="2400" smtClean="0">
                <a:cs typeface="Times New Roman" pitchFamily="18" charset="0"/>
              </a:rPr>
              <a:t>A külső légzéskor levegő jut a tüdőbe, annak szivacsos szerkezetű állományába, ahol a levegő</a:t>
            </a:r>
            <a:r>
              <a:rPr lang="hu-HU" sz="2400" smtClean="0"/>
              <a:t> és a vér közel kerül </a:t>
            </a:r>
            <a:r>
              <a:rPr lang="hu-HU" sz="2400" smtClean="0">
                <a:cs typeface="Times New Roman" pitchFamily="18" charset="0"/>
              </a:rPr>
              <a:t> egymáshoz, és a levegő magas O</a:t>
            </a:r>
            <a:r>
              <a:rPr lang="hu-HU" sz="2400" baseline="-25000" smtClean="0">
                <a:cs typeface="Times New Roman" pitchFamily="18" charset="0"/>
              </a:rPr>
              <a:t>2</a:t>
            </a:r>
            <a:r>
              <a:rPr lang="hu-HU" sz="2400" smtClean="0">
                <a:cs typeface="Times New Roman" pitchFamily="18" charset="0"/>
              </a:rPr>
              <a:t> tartalma passzívan jut be a vérbe, helyet cserél a vérben lévő magas CO</a:t>
            </a:r>
            <a:r>
              <a:rPr lang="hu-HU" sz="2400" baseline="-25000" smtClean="0">
                <a:cs typeface="Times New Roman" pitchFamily="18" charset="0"/>
              </a:rPr>
              <a:t>2</a:t>
            </a:r>
            <a:r>
              <a:rPr lang="hu-HU" sz="2400" smtClean="0">
                <a:cs typeface="Times New Roman" pitchFamily="18" charset="0"/>
              </a:rPr>
              <a:t> tartalommal, mert ebből meg a levegőben van kevés.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b="1" smtClean="0"/>
              <a:t>A tüdő működése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800" smtClean="0">
                <a:cs typeface="Times New Roman" pitchFamily="18" charset="0"/>
              </a:rPr>
              <a:t>A gázcsere tehát </a:t>
            </a:r>
            <a:r>
              <a:rPr lang="hu-HU" sz="2800" b="1" smtClean="0">
                <a:cs typeface="Times New Roman" pitchFamily="18" charset="0"/>
              </a:rPr>
              <a:t>passzív</a:t>
            </a:r>
            <a:r>
              <a:rPr lang="hu-HU" sz="2800" smtClean="0">
                <a:cs typeface="Times New Roman" pitchFamily="18" charset="0"/>
              </a:rPr>
              <a:t> folyamat, a légzési tevékenység azonban izommunkát jelent</a:t>
            </a:r>
            <a:r>
              <a:rPr lang="hu-HU" sz="2800" smtClean="0"/>
              <a:t>,</a:t>
            </a:r>
            <a:r>
              <a:rPr lang="hu-HU" sz="2800" smtClean="0">
                <a:cs typeface="Times New Roman" pitchFamily="18" charset="0"/>
              </a:rPr>
              <a:t> </a:t>
            </a:r>
            <a:r>
              <a:rPr lang="hu-HU" sz="2800" smtClean="0"/>
              <a:t>u</a:t>
            </a:r>
            <a:r>
              <a:rPr lang="hu-HU" sz="2800" smtClean="0">
                <a:cs typeface="Times New Roman" pitchFamily="18" charset="0"/>
              </a:rPr>
              <a:t>gyanis a levegőt cserélni kell a tüdő szivacsos állományában. </a:t>
            </a:r>
          </a:p>
          <a:p>
            <a:pPr eaLnBrk="1" hangingPunct="1">
              <a:lnSpc>
                <a:spcPct val="90000"/>
              </a:lnSpc>
            </a:pPr>
            <a:endParaRPr lang="hu-HU" sz="2800" smtClean="0">
              <a:cs typeface="Times New Roman" pitchFamily="18" charset="0"/>
            </a:endParaRPr>
          </a:p>
        </p:txBody>
      </p:sp>
      <p:pic>
        <p:nvPicPr>
          <p:cNvPr id="40963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5738" y="3068638"/>
            <a:ext cx="4927600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3573463"/>
            <a:ext cx="3073400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333375"/>
            <a:ext cx="7620000" cy="5534025"/>
          </a:xfrm>
        </p:spPr>
        <p:txBody>
          <a:bodyPr/>
          <a:lstStyle/>
          <a:p>
            <a:r>
              <a:rPr lang="hu-HU" sz="2800" dirty="0" smtClean="0"/>
              <a:t>A </a:t>
            </a:r>
            <a:r>
              <a:rPr lang="hu-HU" sz="2800" dirty="0" err="1" smtClean="0"/>
              <a:t>légzőmozgásokat</a:t>
            </a:r>
            <a:r>
              <a:rPr lang="hu-HU" sz="2800" dirty="0" smtClean="0"/>
              <a:t> két fő izomcsoport hozza létre, a </a:t>
            </a:r>
            <a:r>
              <a:rPr lang="hu-HU" sz="2800" b="1" dirty="0" smtClean="0"/>
              <a:t>bordaközi izmok </a:t>
            </a:r>
            <a:r>
              <a:rPr lang="hu-HU" sz="2800" dirty="0" smtClean="0"/>
              <a:t>és a </a:t>
            </a:r>
            <a:r>
              <a:rPr lang="hu-HU" sz="2800" b="1" dirty="0" smtClean="0"/>
              <a:t>rekeszizom</a:t>
            </a:r>
            <a:r>
              <a:rPr lang="hu-HU" sz="2800" dirty="0" smtClean="0"/>
              <a:t>. Ez a mellkas mozgását figyelve egy mély lélegzetvételnél jól látható. A </a:t>
            </a:r>
            <a:r>
              <a:rPr lang="hu-HU" sz="2800" dirty="0" err="1" smtClean="0"/>
              <a:t>légzőmozgásokat</a:t>
            </a:r>
            <a:r>
              <a:rPr lang="hu-HU" sz="2800" dirty="0" smtClean="0"/>
              <a:t> létrehozó izmok – </a:t>
            </a:r>
            <a:r>
              <a:rPr lang="hu-HU" sz="2800" b="1" dirty="0" smtClean="0"/>
              <a:t>aktívan</a:t>
            </a:r>
            <a:r>
              <a:rPr lang="hu-HU" sz="2800" dirty="0" smtClean="0"/>
              <a:t> együtt kitágítják a mellkast és benne a szivacsos állagú tüdőt. A növekvő térfogatú tüdőben a nyomás lecsökken, és így levegőt szippant be a légcsövön keresztül. Ezzel véget ér a belégzés. A kilégzéshez az izmok elernyednek – </a:t>
            </a:r>
            <a:r>
              <a:rPr lang="hu-HU" sz="2800" b="1" dirty="0" smtClean="0"/>
              <a:t>passzív</a:t>
            </a:r>
            <a:r>
              <a:rPr lang="hu-HU" sz="2800" dirty="0" smtClean="0"/>
              <a:t> folyamat, a bordák visszatérnek eredeti helyzetükbe, a rekeszizom pedig felveszi felfelé </a:t>
            </a:r>
            <a:r>
              <a:rPr lang="hu-HU" sz="2800" dirty="0" err="1" smtClean="0"/>
              <a:t>boltosuló</a:t>
            </a:r>
            <a:r>
              <a:rPr lang="hu-HU" sz="2800" dirty="0" smtClean="0"/>
              <a:t> alakját, és a tüdő is összeugrik. Ennek hatására levegő kiáramlik a tüdőből.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3" descr="legzes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522288"/>
            <a:ext cx="8172450" cy="561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b="1" smtClean="0"/>
              <a:t>A légzés mechanizmusa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620000" cy="4114800"/>
          </a:xfrm>
        </p:spPr>
        <p:txBody>
          <a:bodyPr/>
          <a:lstStyle/>
          <a:p>
            <a:pPr eaLnBrk="1" hangingPunct="1"/>
            <a:r>
              <a:rPr lang="hu-HU" sz="2800" dirty="0" smtClean="0"/>
              <a:t>Nyugalomban a </a:t>
            </a:r>
            <a:r>
              <a:rPr lang="hu-HU" sz="2800" b="1" i="1" dirty="0" smtClean="0"/>
              <a:t>12-16 légzésszám/ min !!</a:t>
            </a:r>
          </a:p>
          <a:p>
            <a:pPr eaLnBrk="1" hangingPunct="1"/>
            <a:r>
              <a:rPr lang="hu-HU" sz="2800" dirty="0" smtClean="0"/>
              <a:t>Nyugodt légvétel során 500 ml levegőt szívunk be ill. ki = </a:t>
            </a:r>
            <a:r>
              <a:rPr lang="hu-HU" sz="2800" b="1" i="1" dirty="0" err="1" smtClean="0"/>
              <a:t>Légzőtérfogat</a:t>
            </a:r>
            <a:endParaRPr lang="hu-HU" sz="2800" b="1" i="1" dirty="0" smtClean="0"/>
          </a:p>
          <a:p>
            <a:pPr eaLnBrk="1" hangingPunct="1"/>
            <a:r>
              <a:rPr lang="hu-HU" sz="2800" b="1" i="1" dirty="0" smtClean="0"/>
              <a:t>Légzési perctérfogat</a:t>
            </a:r>
            <a:r>
              <a:rPr lang="hu-HU" sz="2800" b="1" dirty="0" smtClean="0"/>
              <a:t> </a:t>
            </a:r>
            <a:r>
              <a:rPr lang="hu-HU" sz="2800" dirty="0" smtClean="0"/>
              <a:t>=</a:t>
            </a:r>
            <a:r>
              <a:rPr lang="hu-HU" sz="2800" dirty="0" err="1" smtClean="0"/>
              <a:t>légzőtérfogat</a:t>
            </a:r>
            <a:r>
              <a:rPr lang="hu-HU" sz="2800" dirty="0" smtClean="0"/>
              <a:t> x légzésszám</a:t>
            </a:r>
          </a:p>
          <a:p>
            <a:pPr eaLnBrk="1" hangingPunct="1"/>
            <a:r>
              <a:rPr lang="hu-HU" sz="2800" dirty="0" err="1" smtClean="0"/>
              <a:t>Reziduális</a:t>
            </a:r>
            <a:r>
              <a:rPr lang="hu-HU" sz="2800" dirty="0" smtClean="0"/>
              <a:t> levegő-teljes kilégzést követően marad a tüdőben (1,2 l)levegő, megakadályozza, hogy a tüdő összeessen.</a:t>
            </a:r>
          </a:p>
          <a:p>
            <a:pPr eaLnBrk="1" hangingPunct="1"/>
            <a:endParaRPr lang="hu-HU" sz="2800" dirty="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sz="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66800" y="3071810"/>
            <a:ext cx="7620000" cy="3500462"/>
          </a:xfrm>
        </p:spPr>
        <p:txBody>
          <a:bodyPr/>
          <a:lstStyle/>
          <a:p>
            <a:r>
              <a:rPr lang="hu-HU" sz="2000" b="1" dirty="0" err="1" smtClean="0">
                <a:solidFill>
                  <a:srgbClr val="FF0000"/>
                </a:solidFill>
              </a:rPr>
              <a:t>respiratiós</a:t>
            </a:r>
            <a:r>
              <a:rPr lang="hu-HU" sz="2000" b="1" dirty="0" smtClean="0">
                <a:solidFill>
                  <a:srgbClr val="FF0000"/>
                </a:solidFill>
              </a:rPr>
              <a:t> levegő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smtClean="0"/>
              <a:t>- </a:t>
            </a:r>
            <a:r>
              <a:rPr lang="hu-HU" sz="2000" b="1" dirty="0" smtClean="0"/>
              <a:t>egy nyugodt be- illetve kilégzés alkalmával vett levegő (kb. 500 ml)</a:t>
            </a:r>
            <a:endParaRPr lang="hu-HU" sz="2000" dirty="0" smtClean="0"/>
          </a:p>
          <a:p>
            <a:r>
              <a:rPr lang="hu-HU" sz="2000" b="1" dirty="0" smtClean="0">
                <a:solidFill>
                  <a:srgbClr val="FF0000"/>
                </a:solidFill>
              </a:rPr>
              <a:t>belégzési tartalék </a:t>
            </a:r>
            <a:r>
              <a:rPr lang="hu-HU" sz="2000" b="1" dirty="0" smtClean="0"/>
              <a:t>(</a:t>
            </a:r>
            <a:r>
              <a:rPr lang="hu-HU" sz="2000" b="1" dirty="0" err="1" smtClean="0"/>
              <a:t>rezerv</a:t>
            </a:r>
            <a:r>
              <a:rPr lang="hu-HU" sz="2000" b="1" dirty="0" smtClean="0"/>
              <a:t>)</a:t>
            </a:r>
            <a:r>
              <a:rPr lang="hu-HU" sz="2000" dirty="0" smtClean="0"/>
              <a:t> - </a:t>
            </a:r>
            <a:r>
              <a:rPr lang="hu-HU" sz="2000" b="1" dirty="0" smtClean="0"/>
              <a:t>a normál belégzésen túl maximális erőltetett belégzés (kb. +2500 ml)</a:t>
            </a:r>
            <a:endParaRPr lang="hu-HU" sz="2000" dirty="0" smtClean="0"/>
          </a:p>
          <a:p>
            <a:r>
              <a:rPr lang="hu-HU" sz="2000" b="1" dirty="0" smtClean="0">
                <a:solidFill>
                  <a:srgbClr val="FF0000"/>
                </a:solidFill>
              </a:rPr>
              <a:t>kilégzési tartalék </a:t>
            </a:r>
            <a:r>
              <a:rPr lang="hu-HU" sz="2000" b="1" dirty="0" smtClean="0"/>
              <a:t>(</a:t>
            </a:r>
            <a:r>
              <a:rPr lang="hu-HU" sz="2000" b="1" dirty="0" err="1" smtClean="0"/>
              <a:t>rezerv</a:t>
            </a:r>
            <a:r>
              <a:rPr lang="hu-HU" sz="2000" b="1" dirty="0" smtClean="0"/>
              <a:t>)</a:t>
            </a:r>
            <a:r>
              <a:rPr lang="hu-HU" sz="2000" dirty="0" smtClean="0"/>
              <a:t> - </a:t>
            </a:r>
            <a:r>
              <a:rPr lang="hu-HU" sz="2000" b="1" dirty="0" smtClean="0"/>
              <a:t>a normál kilégzés végén maximális erőlködéssel végzett kilégzés (kb. +1000 ml)</a:t>
            </a:r>
            <a:endParaRPr lang="hu-HU" sz="2000" dirty="0" smtClean="0"/>
          </a:p>
          <a:p>
            <a:r>
              <a:rPr lang="hu-HU" sz="2000" b="1" dirty="0" err="1" smtClean="0">
                <a:solidFill>
                  <a:srgbClr val="FF0000"/>
                </a:solidFill>
              </a:rPr>
              <a:t>vitál</a:t>
            </a:r>
            <a:r>
              <a:rPr lang="hu-HU" sz="2000" b="1" dirty="0" smtClean="0">
                <a:solidFill>
                  <a:srgbClr val="FF0000"/>
                </a:solidFill>
              </a:rPr>
              <a:t> kapacitás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smtClean="0"/>
              <a:t>- </a:t>
            </a:r>
            <a:r>
              <a:rPr lang="hu-HU" sz="2000" b="1" dirty="0" smtClean="0"/>
              <a:t>maximális belégzés után maximális kilégzés (kb. 4,5-5 liter)</a:t>
            </a:r>
            <a:endParaRPr lang="hu-HU" sz="2000" dirty="0" smtClean="0"/>
          </a:p>
          <a:p>
            <a:r>
              <a:rPr lang="hu-HU" sz="2000" b="1" dirty="0" err="1" smtClean="0">
                <a:solidFill>
                  <a:srgbClr val="FF0000"/>
                </a:solidFill>
              </a:rPr>
              <a:t>reziduális</a:t>
            </a:r>
            <a:r>
              <a:rPr lang="hu-HU" sz="2000" b="1" dirty="0" smtClean="0">
                <a:solidFill>
                  <a:srgbClr val="FF0000"/>
                </a:solidFill>
              </a:rPr>
              <a:t> levegő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smtClean="0"/>
              <a:t>- </a:t>
            </a:r>
            <a:r>
              <a:rPr lang="hu-HU" sz="2000" b="1" dirty="0" smtClean="0"/>
              <a:t>akaratlagosan nem kilélegezhető levegő kb. 1500 ml (1200 ml) (megakadályozza a tüdő összeesését)</a:t>
            </a:r>
            <a:endParaRPr lang="hu-HU" sz="2000" dirty="0" smtClean="0"/>
          </a:p>
          <a:p>
            <a:endParaRPr lang="hu-HU" dirty="0"/>
          </a:p>
        </p:txBody>
      </p:sp>
      <p:pic>
        <p:nvPicPr>
          <p:cNvPr id="4" name="Kép 3" descr="http://anatomia.uw.hu/ora-050/ora-050-c.jpg">
            <a:hlinkClick r:id="rId2" tgtFrame="&quot;_blank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0"/>
            <a:ext cx="4857784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b="1" smtClean="0"/>
              <a:t>Légzésfunkciómérés</a:t>
            </a:r>
          </a:p>
        </p:txBody>
      </p:sp>
      <p:pic>
        <p:nvPicPr>
          <p:cNvPr id="69635" name="Picture 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963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hu-HU" sz="2800" smtClean="0"/>
              <a:t>A maximális  belégzés utáni max. kilégzéssel kifújt levegő mennyisége a </a:t>
            </a:r>
            <a:r>
              <a:rPr lang="hu-HU" sz="2800" b="1" i="1" smtClean="0"/>
              <a:t>vitál kapacitás</a:t>
            </a:r>
          </a:p>
          <a:p>
            <a:pPr eaLnBrk="1" hangingPunct="1"/>
            <a:r>
              <a:rPr lang="hu-HU" sz="2800" smtClean="0"/>
              <a:t>(4.5-5 l)-egyénenként változó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381000"/>
            <a:ext cx="7620000" cy="1143000"/>
          </a:xfrm>
        </p:spPr>
        <p:txBody>
          <a:bodyPr/>
          <a:lstStyle/>
          <a:p>
            <a:pPr eaLnBrk="1" hangingPunct="1"/>
            <a:r>
              <a:rPr lang="hu-HU" b="1" smtClean="0"/>
              <a:t>A légzés szabályozása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00100" y="1752600"/>
            <a:ext cx="81439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hu-HU" sz="2800" dirty="0" smtClean="0"/>
              <a:t>A </a:t>
            </a:r>
            <a:r>
              <a:rPr lang="hu-HU" sz="2800" b="1" dirty="0" smtClean="0"/>
              <a:t>légzőközpont az agytörzs </a:t>
            </a:r>
            <a:r>
              <a:rPr lang="hu-HU" sz="2800" dirty="0" err="1" smtClean="0"/>
              <a:t>nyúltvelői</a:t>
            </a:r>
            <a:r>
              <a:rPr lang="hu-HU" sz="2800" dirty="0" smtClean="0"/>
              <a:t> részében van</a:t>
            </a:r>
          </a:p>
          <a:p>
            <a:pPr eaLnBrk="1" hangingPunct="1">
              <a:lnSpc>
                <a:spcPct val="90000"/>
              </a:lnSpc>
              <a:buNone/>
            </a:pPr>
            <a:endParaRPr lang="hu-HU" sz="2800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hu-HU" sz="2800" b="1" i="1" dirty="0" smtClean="0"/>
              <a:t>Belégzést kiváltó inger</a:t>
            </a:r>
          </a:p>
          <a:p>
            <a:pPr eaLnBrk="1" hangingPunct="1">
              <a:lnSpc>
                <a:spcPct val="90000"/>
              </a:lnSpc>
              <a:buNone/>
            </a:pPr>
            <a:endParaRPr lang="hu-HU" sz="2800" b="1" i="1" dirty="0" smtClean="0"/>
          </a:p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Vér C</a:t>
            </a:r>
            <a:r>
              <a:rPr lang="hu-HU" sz="2400" dirty="0" smtClean="0">
                <a:cs typeface="Times New Roman" pitchFamily="18" charset="0"/>
              </a:rPr>
              <a:t>O</a:t>
            </a:r>
            <a:r>
              <a:rPr lang="hu-HU" sz="2400" baseline="-25000" dirty="0" smtClean="0">
                <a:cs typeface="Times New Roman" pitchFamily="18" charset="0"/>
              </a:rPr>
              <a:t>2</a:t>
            </a:r>
            <a:r>
              <a:rPr lang="hu-HU" sz="2800" dirty="0" smtClean="0"/>
              <a:t> </a:t>
            </a:r>
            <a:r>
              <a:rPr lang="hu-HU" sz="2800" dirty="0" err="1" smtClean="0"/>
              <a:t>-nyomásának</a:t>
            </a:r>
            <a:r>
              <a:rPr lang="hu-HU" sz="2800" dirty="0" smtClean="0"/>
              <a:t> emelkedése a legerősebb inger - nő a légzésszám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pH savanyú irányban tolódása (acidózis)- a légzésszám nő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A vér hőmérsékletének emelkedése növeli a légzésszámot(1 fok 4 - 6-tal növeli)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1187450" y="549275"/>
            <a:ext cx="752633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/>
            <a:endParaRPr lang="hu-HU" sz="2800" dirty="0" smtClean="0"/>
          </a:p>
          <a:p>
            <a:pPr hangingPunct="0"/>
            <a:endParaRPr lang="en-US" sz="2800" dirty="0"/>
          </a:p>
          <a:p>
            <a:pPr hangingPunct="0"/>
            <a:r>
              <a:rPr lang="hu-HU" sz="2800" b="1" i="1" dirty="0" smtClean="0"/>
              <a:t>Kilégzést kiváltó inger:</a:t>
            </a:r>
          </a:p>
          <a:p>
            <a:pPr hangingPunct="0"/>
            <a:endParaRPr lang="hu-HU" sz="2800" b="1" dirty="0" smtClean="0"/>
          </a:p>
          <a:p>
            <a:pPr hangingPunct="0">
              <a:buFontTx/>
              <a:buChar char="-"/>
            </a:pPr>
            <a:r>
              <a:rPr lang="hu-HU" sz="2800" dirty="0" smtClean="0"/>
              <a:t>A tüdő, a mellkas feszülése</a:t>
            </a:r>
          </a:p>
          <a:p>
            <a:pPr hangingPunct="0">
              <a:buFontTx/>
              <a:buChar char="-"/>
            </a:pPr>
            <a:r>
              <a:rPr lang="hu-HU" sz="2800" dirty="0" smtClean="0"/>
              <a:t>Receptorok a légzőszervrendszer területén találhatók</a:t>
            </a:r>
          </a:p>
          <a:p>
            <a:pPr hangingPunct="0">
              <a:buFontTx/>
              <a:buChar char="-"/>
            </a:pPr>
            <a:r>
              <a:rPr lang="hu-HU" sz="2800" dirty="0" smtClean="0"/>
              <a:t>Feszülés fokozása a belégző központ gátlását váltja ki = kilégzés jön létre</a:t>
            </a:r>
          </a:p>
          <a:p>
            <a:pPr hangingPunct="0">
              <a:buFontTx/>
              <a:buChar char="-"/>
            </a:pPr>
            <a:endParaRPr lang="en-US" sz="2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b="1" smtClean="0"/>
              <a:t>Reflexes szabályozás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800" dirty="0" smtClean="0">
                <a:cs typeface="Times New Roman" pitchFamily="18" charset="0"/>
              </a:rPr>
              <a:t>O</a:t>
            </a:r>
            <a:r>
              <a:rPr lang="hu-HU" sz="2800" baseline="-25000" dirty="0" smtClean="0">
                <a:cs typeface="Times New Roman" pitchFamily="18" charset="0"/>
              </a:rPr>
              <a:t>2</a:t>
            </a:r>
            <a:r>
              <a:rPr lang="hu-HU" sz="2800" dirty="0" smtClean="0"/>
              <a:t> nyomás csökkenésekor a </a:t>
            </a:r>
            <a:r>
              <a:rPr lang="hu-HU" sz="2800" b="1" i="1" dirty="0" smtClean="0"/>
              <a:t>kemoreceptorok</a:t>
            </a:r>
            <a:r>
              <a:rPr lang="hu-HU" sz="2800" i="1" dirty="0" smtClean="0"/>
              <a:t>ban</a:t>
            </a:r>
            <a:r>
              <a:rPr lang="hu-HU" sz="2800" dirty="0" smtClean="0"/>
              <a:t> ingerület keletkezik és fokozza a légzőközpont működését (</a:t>
            </a:r>
            <a:r>
              <a:rPr lang="hu-HU" sz="2800" dirty="0" err="1" smtClean="0"/>
              <a:t>pl</a:t>
            </a:r>
            <a:r>
              <a:rPr lang="hu-HU" sz="2800" dirty="0" smtClean="0"/>
              <a:t>: magas hegyeken).	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dirty="0" smtClean="0"/>
              <a:t>A </a:t>
            </a:r>
            <a:r>
              <a:rPr lang="hu-HU" sz="2800" b="1" i="1" dirty="0" smtClean="0"/>
              <a:t>fájdalom</a:t>
            </a:r>
            <a:r>
              <a:rPr lang="hu-HU" sz="2800" dirty="0" smtClean="0"/>
              <a:t> mint inger reflexes úton a légzés fokozódását váltja ki </a:t>
            </a:r>
          </a:p>
          <a:p>
            <a:pPr eaLnBrk="1" hangingPunct="1">
              <a:lnSpc>
                <a:spcPct val="90000"/>
              </a:lnSpc>
            </a:pPr>
            <a:endParaRPr lang="hu-HU" sz="2800" dirty="0" smtClean="0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-1281113" y="54657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Reflexek lényege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hu-HU" sz="2000" dirty="0" smtClean="0"/>
          </a:p>
          <a:p>
            <a:r>
              <a:rPr lang="hu-HU" sz="2000" b="1" dirty="0" smtClean="0"/>
              <a:t>Tüsszentés:</a:t>
            </a:r>
            <a:r>
              <a:rPr lang="hu-HU" sz="2000" dirty="0" smtClean="0"/>
              <a:t> </a:t>
            </a:r>
          </a:p>
          <a:p>
            <a:pPr>
              <a:buNone/>
            </a:pPr>
            <a:r>
              <a:rPr lang="hu-HU" sz="2000" b="1" dirty="0" smtClean="0"/>
              <a:t>      az orrüreget és/vagy a garatot ingerlő anyagok hatására erőteljes belégzést követően zárt száj mellett robbanásszerű kilégzés</a:t>
            </a:r>
          </a:p>
          <a:p>
            <a:pPr>
              <a:buNone/>
            </a:pPr>
            <a:endParaRPr lang="hu-HU" sz="2000" dirty="0" smtClean="0"/>
          </a:p>
          <a:p>
            <a:r>
              <a:rPr lang="hu-HU" sz="2000" b="1" dirty="0" smtClean="0"/>
              <a:t>Köhögés:</a:t>
            </a:r>
            <a:endParaRPr lang="hu-HU" sz="2000" dirty="0" smtClean="0"/>
          </a:p>
          <a:p>
            <a:pPr>
              <a:buNone/>
            </a:pPr>
            <a:r>
              <a:rPr lang="hu-HU" sz="2000" dirty="0" smtClean="0"/>
              <a:t>      </a:t>
            </a:r>
            <a:r>
              <a:rPr lang="hu-HU" sz="2000" b="1" dirty="0" smtClean="0"/>
              <a:t>a légutak középső és alsó részében levő izgató anyagot távolítja el az erőteljes belégzést követően zárt hangrés mellett történő erőteljes kilégzést követően</a:t>
            </a:r>
            <a:endParaRPr lang="hu-HU" sz="2000" dirty="0" smtClean="0"/>
          </a:p>
          <a:p>
            <a:endParaRPr lang="hu-H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b="1" smtClean="0"/>
              <a:t>A légzés és a keringés közötti összefüggés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z="2800" dirty="0" smtClean="0"/>
              <a:t>Munkavégzés során a szövetek oxigén igénye megnő.  </a:t>
            </a:r>
          </a:p>
          <a:p>
            <a:pPr eaLnBrk="1" hangingPunct="1"/>
            <a:r>
              <a:rPr lang="hu-HU" sz="2800" dirty="0" smtClean="0"/>
              <a:t>A nagyobb oxigén felvétel önmagában nem elég, a nagyobb mennyiségű oxigént a szövetekhez el is kell juttatni. A percenkénti szív összehúzódások száma és a szív verőtérfogata is növekszik. Igen szoros matematikai összefüggést tart fenn a szervezet a légzési és keringési perctérfogat között.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 smtClean="0"/>
              <a:t>Légzési perctérfogat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62" y="1752600"/>
            <a:ext cx="7929618" cy="474823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000" b="1" dirty="0" smtClean="0"/>
              <a:t>Légvételek száma </a:t>
            </a:r>
            <a:r>
              <a:rPr lang="hu-HU" sz="2000" dirty="0" smtClean="0"/>
              <a:t>= percenként 12/18</a:t>
            </a:r>
          </a:p>
          <a:p>
            <a:pPr eaLnBrk="1" hangingPunct="1">
              <a:lnSpc>
                <a:spcPct val="90000"/>
              </a:lnSpc>
            </a:pPr>
            <a:r>
              <a:rPr lang="hu-HU" sz="2000" b="1" dirty="0" smtClean="0"/>
              <a:t>Légzési térfogat </a:t>
            </a:r>
            <a:r>
              <a:rPr lang="hu-HU" sz="2000" dirty="0" smtClean="0"/>
              <a:t>= egy légvétel során a respirációs levegő  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hu-HU" sz="2000" dirty="0" smtClean="0"/>
              <a:t>                                                                                       mennyisége  - 500 ml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hu-HU" sz="2000" dirty="0" smtClean="0"/>
              <a:t>   </a:t>
            </a:r>
            <a:r>
              <a:rPr lang="hu-HU" sz="2000" b="1" dirty="0" smtClean="0"/>
              <a:t>Anatómiai holttér </a:t>
            </a:r>
            <a:r>
              <a:rPr lang="hu-HU" sz="2000" dirty="0" smtClean="0"/>
              <a:t>= felső légutak + légcsőben maradó levegő </a:t>
            </a:r>
            <a:r>
              <a:rPr lang="hu-HU" sz="2000" dirty="0" err="1" smtClean="0"/>
              <a:t>kb</a:t>
            </a:r>
            <a:r>
              <a:rPr lang="hu-HU" sz="2000" dirty="0" smtClean="0"/>
              <a:t>: 150 ml</a:t>
            </a:r>
          </a:p>
          <a:p>
            <a:pPr eaLnBrk="1" hangingPunct="1">
              <a:lnSpc>
                <a:spcPct val="90000"/>
              </a:lnSpc>
              <a:buNone/>
            </a:pPr>
            <a:endParaRPr lang="hu-HU" sz="2000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hu-HU" sz="2000" dirty="0" smtClean="0"/>
              <a:t>        </a:t>
            </a:r>
            <a:r>
              <a:rPr lang="hu-HU" sz="2000" b="1" dirty="0" smtClean="0"/>
              <a:t>Légzési perctérfogat </a:t>
            </a:r>
            <a:r>
              <a:rPr lang="hu-HU" sz="2000" dirty="0" smtClean="0"/>
              <a:t>(átlagos ffi esetében): 16 x 350 = 5600 ml</a:t>
            </a:r>
          </a:p>
          <a:p>
            <a:pPr eaLnBrk="1" hangingPunct="1">
              <a:lnSpc>
                <a:spcPct val="90000"/>
              </a:lnSpc>
              <a:buNone/>
            </a:pPr>
            <a:endParaRPr lang="hu-HU" sz="2000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hu-HU" sz="2000" dirty="0" smtClean="0"/>
              <a:t>Edzett egyéneknél terhelés hatására először a légzési térfogat kompenzál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hu-HU" sz="2000" dirty="0" smtClean="0"/>
              <a:t>(2000 ml), utána  a légzésszám (légzésfrekvencia 42 is lehet).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hu-HU" sz="2000" dirty="0" smtClean="0"/>
              <a:t>A légzési perctérfogat eléri a 80 l/min., extrém esetben a 200 l-t.</a:t>
            </a:r>
          </a:p>
          <a:p>
            <a:pPr eaLnBrk="1" hangingPunct="1">
              <a:lnSpc>
                <a:spcPct val="90000"/>
              </a:lnSpc>
              <a:buNone/>
            </a:pPr>
            <a:endParaRPr lang="hu-HU" sz="2000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hu-HU" sz="2000" dirty="0" smtClean="0"/>
              <a:t>Tartós nagy terhelés – légzési segédizmok fáradása miatt </a:t>
            </a:r>
            <a:r>
              <a:rPr lang="hu-HU" sz="2000" dirty="0" err="1" smtClean="0"/>
              <a:t>vitálkapacitás</a:t>
            </a:r>
            <a:r>
              <a:rPr lang="hu-HU" sz="2000" dirty="0" smtClean="0"/>
              <a:t> ismét csökkenhet.</a:t>
            </a:r>
          </a:p>
          <a:p>
            <a:pPr eaLnBrk="1" hangingPunct="1">
              <a:lnSpc>
                <a:spcPct val="90000"/>
              </a:lnSpc>
              <a:buNone/>
            </a:pPr>
            <a:endParaRPr lang="hu-HU" sz="2000" dirty="0" smtClean="0"/>
          </a:p>
          <a:p>
            <a:pPr eaLnBrk="1" hangingPunct="1">
              <a:lnSpc>
                <a:spcPct val="90000"/>
              </a:lnSpc>
              <a:buNone/>
            </a:pPr>
            <a:endParaRPr lang="hu-HU" sz="2000" dirty="0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dirty="0" smtClean="0">
                <a:ea typeface="+mj-ea"/>
                <a:cs typeface="+mj-cs"/>
              </a:rPr>
              <a:t>Légzőszervrendszer betegségei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14350" indent="-514350" eaLnBrk="1" hangingPunct="1">
              <a:lnSpc>
                <a:spcPct val="80000"/>
              </a:lnSpc>
              <a:buFont typeface="Times New Roman" pitchFamily="18" charset="0"/>
              <a:buAutoNum type="arabicPeriod"/>
            </a:pPr>
            <a:endParaRPr lang="hu-HU" sz="2800" dirty="0" smtClean="0"/>
          </a:p>
          <a:p>
            <a:pPr marL="514350" indent="-514350" eaLnBrk="1" hangingPunct="1">
              <a:lnSpc>
                <a:spcPct val="80000"/>
              </a:lnSpc>
              <a:buFont typeface="Times New Roman" pitchFamily="18" charset="0"/>
              <a:buAutoNum type="arabicPeriod"/>
            </a:pPr>
            <a:r>
              <a:rPr lang="hu-HU" sz="2800" b="1" dirty="0" smtClean="0"/>
              <a:t>Nátha</a:t>
            </a:r>
          </a:p>
          <a:p>
            <a:pPr marL="514350" indent="-514350" eaLnBrk="1" hangingPunct="1">
              <a:lnSpc>
                <a:spcPct val="80000"/>
              </a:lnSpc>
              <a:buNone/>
            </a:pPr>
            <a:r>
              <a:rPr lang="hu-HU" sz="2800" dirty="0" smtClean="0"/>
              <a:t>      </a:t>
            </a:r>
            <a:endParaRPr lang="hu-HU" sz="2000" dirty="0" smtClean="0"/>
          </a:p>
          <a:p>
            <a:pPr marL="514350" indent="-514350" eaLnBrk="1" hangingPunct="1">
              <a:lnSpc>
                <a:spcPct val="80000"/>
              </a:lnSpc>
              <a:buFontTx/>
              <a:buChar char="-"/>
            </a:pPr>
            <a:r>
              <a:rPr lang="hu-HU" sz="2000" dirty="0" smtClean="0"/>
              <a:t>Vírusos eredetű, enyhe lefolyású betegség.</a:t>
            </a:r>
          </a:p>
          <a:p>
            <a:pPr marL="514350" indent="-514350" eaLnBrk="1" hangingPunct="1">
              <a:lnSpc>
                <a:spcPct val="80000"/>
              </a:lnSpc>
              <a:buFontTx/>
              <a:buChar char="-"/>
            </a:pPr>
            <a:r>
              <a:rPr lang="hu-HU" sz="2000" dirty="0" smtClean="0"/>
              <a:t>Orrüreg nyálkahártyájának gyulladása, fokozott nyálkatermelés.</a:t>
            </a:r>
          </a:p>
          <a:p>
            <a:pPr marL="514350" indent="-514350" eaLnBrk="1" hangingPunct="1">
              <a:lnSpc>
                <a:spcPct val="80000"/>
              </a:lnSpc>
              <a:buFontTx/>
              <a:buChar char="-"/>
            </a:pPr>
            <a:r>
              <a:rPr lang="hu-HU" sz="2000" dirty="0" smtClean="0"/>
              <a:t>Torokfájdalom.</a:t>
            </a:r>
          </a:p>
          <a:p>
            <a:pPr marL="514350" indent="-514350" eaLnBrk="1" hangingPunct="1">
              <a:lnSpc>
                <a:spcPct val="80000"/>
              </a:lnSpc>
              <a:buNone/>
            </a:pPr>
            <a:endParaRPr lang="hu-HU" sz="2800" dirty="0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Légzőszervrendszer betegségei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sz="2800" b="1" dirty="0" smtClean="0"/>
              <a:t>2. Szénanátha</a:t>
            </a:r>
          </a:p>
          <a:p>
            <a:pPr>
              <a:buNone/>
            </a:pPr>
            <a:endParaRPr lang="hu-HU" sz="2800" b="1" dirty="0" smtClean="0"/>
          </a:p>
          <a:p>
            <a:pPr>
              <a:buFontTx/>
              <a:buChar char="-"/>
            </a:pPr>
            <a:r>
              <a:rPr lang="hu-HU" sz="2000" dirty="0" smtClean="0"/>
              <a:t>A belélegzett levegőben lévő por, állati szőr, virágpor stb. által kiváltott allergiás eredetű betegség.</a:t>
            </a:r>
          </a:p>
          <a:p>
            <a:pPr>
              <a:buFontTx/>
              <a:buChar char="-"/>
            </a:pPr>
            <a:r>
              <a:rPr lang="hu-HU" sz="2000" dirty="0" smtClean="0"/>
              <a:t>Orrfolyás, könnyezés.</a:t>
            </a:r>
            <a:endParaRPr lang="hu-HU" sz="2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Légzőszervrendszer betegségei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hu-HU" sz="2800" b="1" dirty="0" smtClean="0"/>
              <a:t>3. Asztma</a:t>
            </a:r>
          </a:p>
          <a:p>
            <a:pPr marL="514350" indent="-514350">
              <a:buFontTx/>
              <a:buChar char="-"/>
            </a:pPr>
            <a:r>
              <a:rPr lang="hu-HU" sz="2000" dirty="0" smtClean="0"/>
              <a:t>Immunrendszer kóros reakciója                                                        </a:t>
            </a:r>
            <a:r>
              <a:rPr lang="hu-HU" sz="2000" dirty="0" err="1" smtClean="0"/>
              <a:t>-a</a:t>
            </a:r>
            <a:r>
              <a:rPr lang="hu-HU" sz="2000" dirty="0" smtClean="0"/>
              <a:t> hörgőrendszer allergiás betegsége</a:t>
            </a:r>
          </a:p>
          <a:p>
            <a:pPr marL="514350" indent="-514350">
              <a:buFontTx/>
              <a:buChar char="-"/>
            </a:pPr>
            <a:r>
              <a:rPr lang="hu-HU" sz="2000" dirty="0" smtClean="0"/>
              <a:t>Allergének: por, szőr, pollen….</a:t>
            </a:r>
          </a:p>
          <a:p>
            <a:pPr marL="514350" indent="-514350">
              <a:buFontTx/>
              <a:buChar char="-"/>
            </a:pPr>
            <a:r>
              <a:rPr lang="hu-HU" sz="2000" dirty="0" smtClean="0"/>
              <a:t>Hörgőcskék falában a simaizom </a:t>
            </a:r>
          </a:p>
          <a:p>
            <a:pPr marL="514350" indent="-514350">
              <a:buNone/>
            </a:pPr>
            <a:r>
              <a:rPr lang="hu-HU" sz="2000" dirty="0" smtClean="0"/>
              <a:t>         összehúzódása és a fokozott </a:t>
            </a:r>
          </a:p>
          <a:p>
            <a:pPr marL="514350" indent="-514350">
              <a:buNone/>
            </a:pPr>
            <a:r>
              <a:rPr lang="hu-HU" sz="2000" dirty="0" smtClean="0"/>
              <a:t>         nyálkatermelés nehezíti a légzést </a:t>
            </a:r>
          </a:p>
          <a:p>
            <a:pPr marL="514350" indent="-514350">
              <a:buNone/>
            </a:pPr>
            <a:r>
              <a:rPr lang="hu-HU" sz="2000" dirty="0" smtClean="0"/>
              <a:t>         (elsősorban a kilégzést).</a:t>
            </a:r>
          </a:p>
          <a:p>
            <a:pPr marL="514350" indent="-514350">
              <a:buFontTx/>
              <a:buChar char="-"/>
            </a:pPr>
            <a:r>
              <a:rPr lang="hu-HU" sz="2000" dirty="0" smtClean="0"/>
              <a:t>Tünetei: rohamokban jelentkező </a:t>
            </a:r>
          </a:p>
          <a:p>
            <a:pPr marL="514350" indent="-514350">
              <a:buNone/>
            </a:pPr>
            <a:r>
              <a:rPr lang="hu-HU" sz="2000" dirty="0" smtClean="0"/>
              <a:t>         fulladás, köhögés, sípoló légzés.</a:t>
            </a:r>
            <a:endParaRPr lang="hu-HU" sz="2000" dirty="0"/>
          </a:p>
        </p:txBody>
      </p:sp>
      <p:pic>
        <p:nvPicPr>
          <p:cNvPr id="4" name="Picture 1" descr="normal_es_asztmas_legcso_389503_9704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571612"/>
            <a:ext cx="360045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Légzőszervrendszer betegségei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sz="2800" b="1" dirty="0" smtClean="0"/>
              <a:t>4. Tüdőgyulladás</a:t>
            </a:r>
          </a:p>
          <a:p>
            <a:pPr>
              <a:buNone/>
            </a:pPr>
            <a:endParaRPr lang="hu-HU" sz="1400" b="1" dirty="0" smtClean="0"/>
          </a:p>
          <a:p>
            <a:pPr>
              <a:buNone/>
            </a:pPr>
            <a:r>
              <a:rPr lang="hu-HU" sz="2000" dirty="0" smtClean="0"/>
              <a:t>-    Bakteriális vagy vírusos eredetű, a tüdő szövetét támadja meg.</a:t>
            </a:r>
          </a:p>
          <a:p>
            <a:pPr>
              <a:buFontTx/>
              <a:buChar char="-"/>
            </a:pPr>
            <a:r>
              <a:rPr lang="hu-HU" sz="2000" dirty="0" smtClean="0"/>
              <a:t>Magas láz, köhögéssel járó súlyos betegség.</a:t>
            </a:r>
          </a:p>
          <a:p>
            <a:pPr>
              <a:buFontTx/>
              <a:buChar char="-"/>
            </a:pPr>
            <a:r>
              <a:rPr lang="hu-HU" sz="2000" dirty="0" smtClean="0"/>
              <a:t>Kisgyermekek és idősek veszélyeztetettek.</a:t>
            </a:r>
          </a:p>
          <a:p>
            <a:pPr>
              <a:buFontTx/>
              <a:buChar char="-"/>
            </a:pPr>
            <a:r>
              <a:rPr lang="hu-HU" sz="2000" dirty="0" smtClean="0"/>
              <a:t>Kezelése: antibiotikum, </a:t>
            </a:r>
          </a:p>
          <a:p>
            <a:pPr>
              <a:buNone/>
            </a:pPr>
            <a:r>
              <a:rPr lang="hu-HU" sz="2000" dirty="0" smtClean="0"/>
              <a:t>      köptetők, fekvés, lázcsillapítás.</a:t>
            </a:r>
            <a:endParaRPr lang="hu-HU" sz="2000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3802063"/>
            <a:ext cx="3819525" cy="305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Légzőszervrendszer betegségei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66800" y="1752600"/>
            <a:ext cx="7620000" cy="4748234"/>
          </a:xfrm>
        </p:spPr>
        <p:txBody>
          <a:bodyPr/>
          <a:lstStyle/>
          <a:p>
            <a:pPr>
              <a:buNone/>
            </a:pPr>
            <a:r>
              <a:rPr lang="hu-HU" sz="2800" b="1" dirty="0" smtClean="0"/>
              <a:t>5. Tüdőtágulás - </a:t>
            </a:r>
            <a:r>
              <a:rPr lang="en-US" sz="2800" b="1" dirty="0" smtClean="0"/>
              <a:t>Emphysema</a:t>
            </a:r>
            <a:endParaRPr lang="hu-HU" sz="2800" b="1" dirty="0" smtClean="0"/>
          </a:p>
          <a:p>
            <a:pPr>
              <a:buNone/>
            </a:pPr>
            <a:endParaRPr lang="hu-HU" sz="800" b="1" dirty="0" smtClean="0"/>
          </a:p>
          <a:p>
            <a:pPr>
              <a:buFontTx/>
              <a:buChar char="-"/>
            </a:pPr>
            <a:r>
              <a:rPr lang="hu-HU" sz="2000" dirty="0" smtClean="0"/>
              <a:t>Tüdő léghólyagocskák fala átszakad</a:t>
            </a:r>
          </a:p>
          <a:p>
            <a:pPr>
              <a:buNone/>
            </a:pPr>
            <a:r>
              <a:rPr lang="hu-HU" sz="2000" dirty="0" smtClean="0"/>
              <a:t>     = csökken a légző felület.</a:t>
            </a:r>
          </a:p>
          <a:p>
            <a:pPr>
              <a:buFontTx/>
              <a:buChar char="-"/>
            </a:pPr>
            <a:r>
              <a:rPr lang="hu-HU" sz="2000" dirty="0" smtClean="0"/>
              <a:t>Nehéz légzés, légszomjjal </a:t>
            </a:r>
          </a:p>
          <a:p>
            <a:pPr>
              <a:buNone/>
            </a:pPr>
            <a:r>
              <a:rPr lang="hu-HU" sz="2000" dirty="0" smtClean="0"/>
              <a:t>      járó súlyos betegség.</a:t>
            </a:r>
          </a:p>
          <a:p>
            <a:pPr>
              <a:buFontTx/>
              <a:buChar char="-"/>
            </a:pPr>
            <a:r>
              <a:rPr lang="hu-HU" sz="2000" dirty="0" smtClean="0"/>
              <a:t>Kialakulásának hátterében </a:t>
            </a:r>
          </a:p>
          <a:p>
            <a:pPr>
              <a:buNone/>
            </a:pPr>
            <a:r>
              <a:rPr lang="hu-HU" sz="2000" dirty="0" smtClean="0"/>
              <a:t>      dohányzás áll.</a:t>
            </a:r>
          </a:p>
          <a:p>
            <a:pPr>
              <a:buNone/>
            </a:pPr>
            <a:endParaRPr lang="hu-HU" sz="2000" dirty="0"/>
          </a:p>
        </p:txBody>
      </p:sp>
      <p:pic>
        <p:nvPicPr>
          <p:cNvPr id="4" name="Picture 4" descr="tüdő tágula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000372"/>
            <a:ext cx="4275610" cy="34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4609188"/>
            <a:ext cx="2214578" cy="224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Légzőszervrendszer betegségei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sz="2800" b="1" dirty="0" smtClean="0"/>
              <a:t>6. TBC – Tuberkulózis</a:t>
            </a:r>
          </a:p>
          <a:p>
            <a:pPr>
              <a:buNone/>
            </a:pPr>
            <a:r>
              <a:rPr lang="hu-HU" sz="2000" dirty="0" smtClean="0"/>
              <a:t>-    Cseppfertőzéssel terjedő súlyos betegség.</a:t>
            </a:r>
          </a:p>
          <a:p>
            <a:pPr>
              <a:buFontTx/>
              <a:buChar char="-"/>
            </a:pPr>
            <a:r>
              <a:rPr lang="hu-HU" sz="2000" dirty="0" smtClean="0"/>
              <a:t>A tüdő szövetét megtámadó baktérium gyulladásos gócokat alakít ki.</a:t>
            </a:r>
          </a:p>
          <a:p>
            <a:pPr>
              <a:buFontTx/>
              <a:buChar char="-"/>
            </a:pPr>
            <a:r>
              <a:rPr lang="hu-HU" sz="2000" dirty="0" smtClean="0"/>
              <a:t>A fertőzött szövet elhal.</a:t>
            </a:r>
          </a:p>
          <a:p>
            <a:pPr>
              <a:buFontTx/>
              <a:buChar char="-"/>
            </a:pPr>
            <a:r>
              <a:rPr lang="hu-HU" sz="2000" dirty="0" smtClean="0"/>
              <a:t>Oltással lehet ellene védekezni (BCG).</a:t>
            </a:r>
          </a:p>
          <a:p>
            <a:pPr>
              <a:buFontTx/>
              <a:buChar char="-"/>
            </a:pPr>
            <a:r>
              <a:rPr lang="hu-HU" sz="2000" dirty="0" smtClean="0"/>
              <a:t>Kötelező tüdőszűrés.</a:t>
            </a:r>
            <a:endParaRPr lang="hu-HU" sz="2000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3143248"/>
            <a:ext cx="3744912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2948" y="4286256"/>
            <a:ext cx="3209118" cy="2370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5" descr="1958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1773238"/>
            <a:ext cx="565626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4" name="TextBox 6"/>
          <p:cNvSpPr txBox="1">
            <a:spLocks noChangeArrowheads="1"/>
          </p:cNvSpPr>
          <p:nvPr/>
        </p:nvSpPr>
        <p:spPr bwMode="auto">
          <a:xfrm>
            <a:off x="900113" y="836613"/>
            <a:ext cx="79200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/>
              <a:t>Légmell/Pneumothorax/PTX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Mandulagyulladás (heveny)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hu-HU" smtClean="0">
                <a:cs typeface="Times New Roman" pitchFamily="18" charset="0"/>
              </a:rPr>
              <a:t>A másik leggyakoribb légúti fertő</a:t>
            </a:r>
            <a:r>
              <a:rPr lang="hu-HU" smtClean="0"/>
              <a:t>z</a:t>
            </a:r>
            <a:r>
              <a:rPr lang="hu-HU" smtClean="0">
                <a:cs typeface="Times New Roman" pitchFamily="18" charset="0"/>
              </a:rPr>
              <a:t>és.</a:t>
            </a:r>
          </a:p>
          <a:p>
            <a:pPr algn="just" eaLnBrk="1" hangingPunct="1"/>
            <a:endParaRPr lang="hu-HU" b="1" smtClean="0"/>
          </a:p>
          <a:p>
            <a:pPr algn="just" eaLnBrk="1" hangingPunct="1"/>
            <a:r>
              <a:rPr lang="hu-HU" b="1" smtClean="0">
                <a:cs typeface="Times New Roman" pitchFamily="18" charset="0"/>
              </a:rPr>
              <a:t>Oka:</a:t>
            </a:r>
            <a:endParaRPr lang="hu-HU" smtClean="0">
              <a:cs typeface="Times New Roman" pitchFamily="18" charset="0"/>
            </a:endParaRPr>
          </a:p>
          <a:p>
            <a:pPr lvl="1" algn="just" eaLnBrk="1" hangingPunct="1"/>
            <a:r>
              <a:rPr lang="hu-HU" smtClean="0">
                <a:cs typeface="Times New Roman" pitchFamily="18" charset="0"/>
              </a:rPr>
              <a:t>A levegőből a torokba kerülő kórokozó (v</a:t>
            </a:r>
            <a:r>
              <a:rPr lang="hu-HU" smtClean="0"/>
              <a:t>í</a:t>
            </a:r>
            <a:r>
              <a:rPr lang="hu-HU" smtClean="0">
                <a:cs typeface="Times New Roman" pitchFamily="18" charset="0"/>
              </a:rPr>
              <a:t>rus, baktérium) elszaporodik, </a:t>
            </a:r>
          </a:p>
          <a:p>
            <a:pPr lvl="1" algn="just" eaLnBrk="1" hangingPunct="1"/>
            <a:r>
              <a:rPr lang="hu-HU" smtClean="0">
                <a:cs typeface="Times New Roman" pitchFamily="18" charset="0"/>
              </a:rPr>
              <a:t>a garatban lévő nyirokcsomót betegíti meg ( mandula)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Tünetei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800" smtClean="0">
                <a:cs typeface="Times New Roman" pitchFamily="18" charset="0"/>
              </a:rPr>
              <a:t>Láz, torokfájás, a garatban lévő mandula fájdalmas</a:t>
            </a:r>
            <a:r>
              <a:rPr lang="hu-HU" sz="2800" smtClean="0"/>
              <a:t> </a:t>
            </a:r>
            <a:r>
              <a:rPr lang="hu-HU" sz="2800" smtClean="0">
                <a:cs typeface="Times New Roman" pitchFamily="18" charset="0"/>
              </a:rPr>
              <a:t>duzzanata, pirossága, néha gennycsapok is láthatók /tüszők/=belövellt</a:t>
            </a:r>
          </a:p>
          <a:p>
            <a:pPr eaLnBrk="1" hangingPunct="1"/>
            <a:r>
              <a:rPr lang="hu-HU" sz="2800" smtClean="0"/>
              <a:t>nyelv bevont, kellemetlen szájszag</a:t>
            </a:r>
          </a:p>
        </p:txBody>
      </p:sp>
      <p:pic>
        <p:nvPicPr>
          <p:cNvPr id="50181" name="Picture 5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Szövődményei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800" b="1" smtClean="0"/>
              <a:t>Szövődményei (</a:t>
            </a:r>
            <a:r>
              <a:rPr lang="hu-HU" sz="2800" smtClean="0"/>
              <a:t>Streptococcus –utóbetegségek):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smtClean="0"/>
              <a:t>Izületekben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smtClean="0"/>
              <a:t>Szív-szívbillentyűk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smtClean="0"/>
              <a:t>Vesék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smtClean="0"/>
              <a:t>Idegrendszer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b="1" smtClean="0">
                <a:cs typeface="Times New Roman" pitchFamily="18" charset="0"/>
              </a:rPr>
              <a:t>Gyógykezelése:</a:t>
            </a:r>
            <a:r>
              <a:rPr lang="hu-HU" sz="2800" smtClean="0">
                <a:cs typeface="Times New Roman" pitchFamily="18" charset="0"/>
              </a:rPr>
              <a:t> Antibiotikum,</a:t>
            </a:r>
            <a:r>
              <a:rPr lang="hu-HU" sz="2800" smtClean="0"/>
              <a:t>                   </a:t>
            </a:r>
            <a:r>
              <a:rPr lang="hu-HU" sz="2800" smtClean="0">
                <a:cs typeface="Times New Roman" pitchFamily="18" charset="0"/>
              </a:rPr>
              <a:t>fekvés, bő</a:t>
            </a:r>
            <a:r>
              <a:rPr lang="hu-HU" sz="2800" smtClean="0"/>
              <a:t> </a:t>
            </a:r>
            <a:r>
              <a:rPr lang="hu-HU" sz="2800" smtClean="0">
                <a:cs typeface="Times New Roman" pitchFamily="18" charset="0"/>
              </a:rPr>
              <a:t>folyadékbevitel,                lázcsillapítás, toroköblítés,                      rendszeres orvosi ellenőrzés.</a:t>
            </a:r>
          </a:p>
          <a:p>
            <a:pPr eaLnBrk="1" hangingPunct="1">
              <a:lnSpc>
                <a:spcPct val="90000"/>
              </a:lnSpc>
            </a:pPr>
            <a:endParaRPr lang="hu-HU" sz="2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sz="2800" smtClean="0">
                <a:cs typeface="Times New Roman" pitchFamily="18" charset="0"/>
              </a:rPr>
              <a:t> 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sz="2800" smtClean="0">
                <a:cs typeface="Times New Roman" pitchFamily="18" charset="0"/>
              </a:rPr>
              <a:t> </a:t>
            </a:r>
          </a:p>
          <a:p>
            <a:pPr eaLnBrk="1" hangingPunct="1">
              <a:lnSpc>
                <a:spcPct val="90000"/>
              </a:lnSpc>
            </a:pPr>
            <a:endParaRPr lang="hu-HU" sz="2800" smtClean="0"/>
          </a:p>
          <a:p>
            <a:pPr eaLnBrk="1" hangingPunct="1">
              <a:lnSpc>
                <a:spcPct val="90000"/>
              </a:lnSpc>
            </a:pPr>
            <a:endParaRPr lang="hu-HU" sz="2800" smtClean="0"/>
          </a:p>
        </p:txBody>
      </p:sp>
      <p:pic>
        <p:nvPicPr>
          <p:cNvPr id="63491" name="Picture 1" descr="nurse-in-front-of-hospital-and-reanimation-car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2636838"/>
            <a:ext cx="30353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Tüdődaganatok</a:t>
            </a:r>
          </a:p>
        </p:txBody>
      </p:sp>
      <p:pic>
        <p:nvPicPr>
          <p:cNvPr id="71683" name="Picture 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16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32363" y="1557338"/>
            <a:ext cx="3733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400" smtClean="0"/>
              <a:t>Primerek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smtClean="0"/>
              <a:t>Szekunderek (áttétek)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smtClean="0"/>
              <a:t>Jó (benigmus) vagy rosszindulatúak(malignus)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smtClean="0">
                <a:cs typeface="Times New Roman" pitchFamily="18" charset="0"/>
              </a:rPr>
              <a:t>Ma a leggyakoribb rákféleség Magyarországon. </a:t>
            </a:r>
            <a:endParaRPr lang="hu-HU" sz="2400" smtClean="0"/>
          </a:p>
          <a:p>
            <a:pPr eaLnBrk="1" hangingPunct="1">
              <a:lnSpc>
                <a:spcPct val="90000"/>
              </a:lnSpc>
            </a:pPr>
            <a:r>
              <a:rPr lang="hu-HU" sz="2400" smtClean="0">
                <a:cs typeface="Times New Roman" pitchFamily="18" charset="0"/>
              </a:rPr>
              <a:t>A gyógyíthatósága 10% körüli.</a:t>
            </a:r>
          </a:p>
          <a:p>
            <a:pPr eaLnBrk="1" hangingPunct="1">
              <a:lnSpc>
                <a:spcPct val="90000"/>
              </a:lnSpc>
            </a:pPr>
            <a:r>
              <a:rPr lang="hu-HU" sz="2400" smtClean="0"/>
              <a:t>Korai felismerésük: </a:t>
            </a:r>
            <a:r>
              <a:rPr lang="hu-HU" sz="2400" i="1" smtClean="0"/>
              <a:t>szűrővizsgálatok jelentősége!!!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b="1" smtClean="0">
                <a:ea typeface="+mj-ea"/>
                <a:cs typeface="Times New Roman" charset="0"/>
              </a:rPr>
              <a:t>Oka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z="2800" smtClean="0">
                <a:cs typeface="Times New Roman" pitchFamily="18" charset="0"/>
              </a:rPr>
              <a:t>Mint a legtöbb ráknál, nem pontosan ismert. Vannak tényezők, amik a keletkezésében </a:t>
            </a:r>
            <a:r>
              <a:rPr lang="hu-HU" sz="2800" smtClean="0"/>
              <a:t>egyértelműen</a:t>
            </a:r>
            <a:r>
              <a:rPr lang="hu-HU" sz="2800" smtClean="0">
                <a:cs typeface="Times New Roman" pitchFamily="18" charset="0"/>
              </a:rPr>
              <a:t> szerepet játszanak:</a:t>
            </a:r>
            <a:endParaRPr lang="hu-HU" sz="2800" smtClean="0"/>
          </a:p>
          <a:p>
            <a:pPr eaLnBrk="1" hangingPunct="1">
              <a:buFont typeface="Times New Roman" pitchFamily="18" charset="0"/>
              <a:buAutoNum type="arabicPeriod"/>
            </a:pPr>
            <a:r>
              <a:rPr lang="hu-HU" sz="2800" smtClean="0">
                <a:cs typeface="Times New Roman" pitchFamily="18" charset="0"/>
              </a:rPr>
              <a:t>Örökletes tényezők </a:t>
            </a:r>
            <a:r>
              <a:rPr lang="hu-HU" sz="2800" smtClean="0"/>
              <a:t>(</a:t>
            </a:r>
            <a:r>
              <a:rPr lang="hu-HU" sz="2800" smtClean="0">
                <a:cs typeface="Times New Roman" pitchFamily="18" charset="0"/>
              </a:rPr>
              <a:t>családi </a:t>
            </a:r>
            <a:r>
              <a:rPr lang="hu-HU" sz="2800" smtClean="0"/>
              <a:t> </a:t>
            </a:r>
            <a:r>
              <a:rPr lang="hu-HU" sz="2800" smtClean="0">
                <a:cs typeface="Times New Roman" pitchFamily="18" charset="0"/>
              </a:rPr>
              <a:t>halmozódás</a:t>
            </a:r>
            <a:r>
              <a:rPr lang="hu-HU" sz="2800" smtClean="0"/>
              <a:t>)</a:t>
            </a:r>
            <a:endParaRPr lang="hu-HU" sz="2800" smtClean="0">
              <a:cs typeface="Times New Roman" pitchFamily="18" charset="0"/>
            </a:endParaRPr>
          </a:p>
          <a:p>
            <a:pPr eaLnBrk="1" hangingPunct="1">
              <a:buFont typeface="Times New Roman" pitchFamily="18" charset="0"/>
              <a:buAutoNum type="arabicPeriod"/>
            </a:pPr>
            <a:r>
              <a:rPr lang="hu-HU" sz="2800" smtClean="0">
                <a:cs typeface="Times New Roman" pitchFamily="18" charset="0"/>
              </a:rPr>
              <a:t>Rákkeltő anyagok tartós belégzése (dohányzás, városi életmód)</a:t>
            </a:r>
          </a:p>
          <a:p>
            <a:pPr eaLnBrk="1" hangingPunct="1">
              <a:buFont typeface="Times New Roman" pitchFamily="18" charset="0"/>
              <a:buAutoNum type="arabicPeriod"/>
            </a:pPr>
            <a:r>
              <a:rPr lang="hu-HU" sz="2800" smtClean="0">
                <a:cs typeface="Times New Roman" pitchFamily="18" charset="0"/>
              </a:rPr>
              <a:t>Tüdő tuberculosis talaján kialakulhat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Tünetei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mtClean="0">
                <a:cs typeface="Times New Roman" pitchFamily="18" charset="0"/>
              </a:rPr>
              <a:t>Korai tünetek nincsenek. </a:t>
            </a:r>
            <a:endParaRPr lang="hu-HU" smtClean="0"/>
          </a:p>
          <a:p>
            <a:pPr eaLnBrk="1" hangingPunct="1"/>
            <a:r>
              <a:rPr lang="hu-HU" smtClean="0">
                <a:cs typeface="Times New Roman" pitchFamily="18" charset="0"/>
              </a:rPr>
              <a:t>Ké</a:t>
            </a:r>
            <a:r>
              <a:rPr lang="hu-HU" smtClean="0"/>
              <a:t>s</a:t>
            </a:r>
            <a:r>
              <a:rPr lang="hu-HU" smtClean="0">
                <a:cs typeface="Times New Roman" pitchFamily="18" charset="0"/>
              </a:rPr>
              <a:t>őbb már a daganatos betegségek általános tünetei dominálnak: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F</a:t>
            </a:r>
            <a:r>
              <a:rPr lang="hu-HU" smtClean="0">
                <a:cs typeface="Times New Roman" pitchFamily="18" charset="0"/>
              </a:rPr>
              <a:t>ájdalom</a:t>
            </a:r>
          </a:p>
          <a:p>
            <a:pPr lvl="1" eaLnBrk="1" hangingPunct="1"/>
            <a:r>
              <a:rPr lang="hu-HU" smtClean="0">
                <a:cs typeface="Times New Roman" pitchFamily="18" charset="0"/>
              </a:rPr>
              <a:t>fogyás</a:t>
            </a:r>
            <a:r>
              <a:rPr lang="hu-HU" smtClean="0"/>
              <a:t>, g</a:t>
            </a:r>
            <a:r>
              <a:rPr lang="hu-HU" smtClean="0">
                <a:cs typeface="Times New Roman" pitchFamily="18" charset="0"/>
              </a:rPr>
              <a:t>yengeség</a:t>
            </a:r>
            <a:r>
              <a:rPr lang="hu-HU" smtClean="0"/>
              <a:t> </a:t>
            </a:r>
          </a:p>
          <a:p>
            <a:pPr lvl="1" eaLnBrk="1" hangingPunct="1"/>
            <a:r>
              <a:rPr lang="hu-HU" smtClean="0"/>
              <a:t>köhögés,  				v    köpetürítés </a:t>
            </a:r>
          </a:p>
          <a:p>
            <a:pPr lvl="1" eaLnBrk="1" hangingPunct="1"/>
            <a:r>
              <a:rPr lang="hu-HU" smtClean="0"/>
              <a:t>fulladás</a:t>
            </a:r>
          </a:p>
          <a:p>
            <a:pPr eaLnBrk="1" hangingPunct="1"/>
            <a:endParaRPr lang="hu-HU" smtClean="0"/>
          </a:p>
        </p:txBody>
      </p:sp>
      <p:pic>
        <p:nvPicPr>
          <p:cNvPr id="86019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91088" y="3573463"/>
            <a:ext cx="4224337" cy="286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476250"/>
            <a:ext cx="5892800" cy="589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Kezelése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800" smtClean="0">
                <a:cs typeface="Times New Roman" pitchFamily="18" charset="0"/>
              </a:rPr>
              <a:t>Ha korán fedezik fel, a </a:t>
            </a:r>
            <a:r>
              <a:rPr lang="hu-HU" sz="2800" b="1" smtClean="0">
                <a:cs typeface="Times New Roman" pitchFamily="18" charset="0"/>
              </a:rPr>
              <a:t>m</a:t>
            </a:r>
            <a:r>
              <a:rPr lang="hu-HU" sz="2800" b="1" smtClean="0"/>
              <a:t>ű</a:t>
            </a:r>
            <a:r>
              <a:rPr lang="hu-HU" sz="2800" b="1" smtClean="0">
                <a:cs typeface="Times New Roman" pitchFamily="18" charset="0"/>
              </a:rPr>
              <a:t>tét</a:t>
            </a:r>
            <a:r>
              <a:rPr lang="hu-HU" sz="2800" smtClean="0">
                <a:cs typeface="Times New Roman" pitchFamily="18" charset="0"/>
              </a:rPr>
              <a:t> a legjobb eredményű. Sajnos az esetek két harmadában későn kerül felfedezésre. </a:t>
            </a:r>
            <a:endParaRPr lang="hu-HU" sz="2800" smtClean="0"/>
          </a:p>
          <a:p>
            <a:pPr eaLnBrk="1" hangingPunct="1">
              <a:lnSpc>
                <a:spcPct val="90000"/>
              </a:lnSpc>
            </a:pPr>
            <a:r>
              <a:rPr lang="hu-HU" sz="2800" smtClean="0">
                <a:cs typeface="Times New Roman" pitchFamily="18" charset="0"/>
              </a:rPr>
              <a:t>Daganat ellenes </a:t>
            </a:r>
            <a:r>
              <a:rPr lang="hu-HU" sz="2800" b="1" smtClean="0">
                <a:cs typeface="Times New Roman" pitchFamily="18" charset="0"/>
              </a:rPr>
              <a:t>cytostatikus kezelés</a:t>
            </a:r>
            <a:r>
              <a:rPr lang="hu-HU" sz="2800" smtClean="0">
                <a:cs typeface="Times New Roman" pitchFamily="18" charset="0"/>
              </a:rPr>
              <a:t> a legelterjedtebb, ez teljes gyógyulást nem tud előidézni, de megnyújtja a betegek életét (igaz, szenvedéseit is).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smtClean="0">
                <a:cs typeface="Times New Roman" pitchFamily="18" charset="0"/>
              </a:rPr>
              <a:t>A tüdőrák felfedezését követő két éven belül a betegek </a:t>
            </a:r>
            <a:r>
              <a:rPr lang="hu-HU" sz="2800" b="1" smtClean="0">
                <a:cs typeface="Times New Roman" pitchFamily="18" charset="0"/>
              </a:rPr>
              <a:t>70%</a:t>
            </a:r>
            <a:r>
              <a:rPr lang="hu-HU" sz="2800" smtClean="0">
                <a:cs typeface="Times New Roman" pitchFamily="18" charset="0"/>
              </a:rPr>
              <a:t> meghal a kezelés ellenére is.</a:t>
            </a:r>
            <a:endParaRPr lang="hu-HU" sz="2800" smtClean="0"/>
          </a:p>
          <a:p>
            <a:pPr eaLnBrk="1" hangingPunct="1">
              <a:lnSpc>
                <a:spcPct val="90000"/>
              </a:lnSpc>
            </a:pPr>
            <a:r>
              <a:rPr lang="hu-HU" sz="2800" smtClean="0"/>
              <a:t>Gyakori áttétet ad az agyban, csontokban (sokszor erről kerül felismerésre)</a:t>
            </a:r>
            <a:r>
              <a:rPr lang="hu-HU" sz="2800" smtClean="0">
                <a:cs typeface="Times New Roman" pitchFamily="18" charset="0"/>
              </a:rPr>
              <a:t> </a:t>
            </a:r>
          </a:p>
          <a:p>
            <a:pPr eaLnBrk="1" hangingPunct="1">
              <a:lnSpc>
                <a:spcPct val="90000"/>
              </a:lnSpc>
            </a:pPr>
            <a:endParaRPr lang="hu-HU" sz="2800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620000" cy="1143000"/>
          </a:xfrm>
        </p:spPr>
        <p:txBody>
          <a:bodyPr/>
          <a:lstStyle/>
          <a:p>
            <a:r>
              <a:rPr lang="en-US" b="1" smtClean="0"/>
              <a:t>Köszönöm a figyelmeteket!!! </a:t>
            </a:r>
          </a:p>
        </p:txBody>
      </p:sp>
      <p:pic>
        <p:nvPicPr>
          <p:cNvPr id="89090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484313"/>
            <a:ext cx="7435850" cy="484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Notesz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Notesz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1420</TotalTime>
  <Words>1723</Words>
  <Application>Microsoft Office PowerPoint</Application>
  <PresentationFormat>Diavetítés a képernyőre (4:3 oldalarány)</PresentationFormat>
  <Paragraphs>259</Paragraphs>
  <Slides>53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53</vt:i4>
      </vt:variant>
    </vt:vector>
  </HeadingPairs>
  <TitlesOfParts>
    <vt:vector size="58" baseType="lpstr">
      <vt:lpstr>MS PGothic</vt:lpstr>
      <vt:lpstr>MS PGothic</vt:lpstr>
      <vt:lpstr>Arial</vt:lpstr>
      <vt:lpstr>Times New Roman</vt:lpstr>
      <vt:lpstr>Notesz</vt:lpstr>
      <vt:lpstr>A légzés szervrendszere</vt:lpstr>
      <vt:lpstr>A légzőrendszer</vt:lpstr>
      <vt:lpstr>A légzőrendszer</vt:lpstr>
      <vt:lpstr>Az orr</vt:lpstr>
      <vt:lpstr>Orrüreg szerepe</vt:lpstr>
      <vt:lpstr>Az orrmelléküregek</vt:lpstr>
      <vt:lpstr>Az orrmelléküregek RTG képe</vt:lpstr>
      <vt:lpstr>A garat</vt:lpstr>
      <vt:lpstr>PowerPoint-bemutató</vt:lpstr>
      <vt:lpstr>A gége</vt:lpstr>
      <vt:lpstr>PowerPoint-bemutató</vt:lpstr>
      <vt:lpstr>PowerPoint-bemutató</vt:lpstr>
      <vt:lpstr>Hangképzés</vt:lpstr>
      <vt:lpstr>A légcső</vt:lpstr>
      <vt:lpstr>A légcső</vt:lpstr>
      <vt:lpstr>PowerPoint-bemutató</vt:lpstr>
      <vt:lpstr>A tüdő</vt:lpstr>
      <vt:lpstr>A tüdő</vt:lpstr>
      <vt:lpstr>A tüdő</vt:lpstr>
      <vt:lpstr>A mellhártya</vt:lpstr>
      <vt:lpstr>A tüdő szerkezete</vt:lpstr>
      <vt:lpstr>A hörgők szerkezete</vt:lpstr>
      <vt:lpstr>A tüdő vérellátása</vt:lpstr>
      <vt:lpstr>PowerPoint-bemutató</vt:lpstr>
      <vt:lpstr>A tüdő működése</vt:lpstr>
      <vt:lpstr>A tüdő működése</vt:lpstr>
      <vt:lpstr>PowerPoint-bemutató</vt:lpstr>
      <vt:lpstr>PowerPoint-bemutató</vt:lpstr>
      <vt:lpstr>A légzés mechanizmusa</vt:lpstr>
      <vt:lpstr>PowerPoint-bemutató</vt:lpstr>
      <vt:lpstr>Légzésfunkciómérés</vt:lpstr>
      <vt:lpstr>A légzés szabályozása</vt:lpstr>
      <vt:lpstr>PowerPoint-bemutató</vt:lpstr>
      <vt:lpstr>Reflexes szabályozás</vt:lpstr>
      <vt:lpstr>Reflexek lényege</vt:lpstr>
      <vt:lpstr>A légzés és a keringés közötti összefüggés</vt:lpstr>
      <vt:lpstr>Légzési perctérfogat</vt:lpstr>
      <vt:lpstr>Légzőszervrendszer betegségei</vt:lpstr>
      <vt:lpstr>Légzőszervrendszer betegségei</vt:lpstr>
      <vt:lpstr>Légzőszervrendszer betegségei</vt:lpstr>
      <vt:lpstr>Légzőszervrendszer betegségei</vt:lpstr>
      <vt:lpstr>Légzőszervrendszer betegségei</vt:lpstr>
      <vt:lpstr>Légzőszervrendszer betegségei</vt:lpstr>
      <vt:lpstr>PowerPoint-bemutató</vt:lpstr>
      <vt:lpstr>Mandulagyulladás (heveny)</vt:lpstr>
      <vt:lpstr>Tünetei</vt:lpstr>
      <vt:lpstr>Szövődményei</vt:lpstr>
      <vt:lpstr>Tüdődaganatok</vt:lpstr>
      <vt:lpstr>Oka</vt:lpstr>
      <vt:lpstr>Tünetei</vt:lpstr>
      <vt:lpstr>PowerPoint-bemutató</vt:lpstr>
      <vt:lpstr>Kezelése</vt:lpstr>
      <vt:lpstr>Köszönöm a figyelmeteket!!!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légzőrendszer</dc:title>
  <dc:creator>Soós Judit</dc:creator>
  <cp:lastModifiedBy>Kati</cp:lastModifiedBy>
  <cp:revision>77</cp:revision>
  <dcterms:created xsi:type="dcterms:W3CDTF">2009-02-21T16:25:21Z</dcterms:created>
  <dcterms:modified xsi:type="dcterms:W3CDTF">2020-06-12T08:19:01Z</dcterms:modified>
</cp:coreProperties>
</file>